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413" r:id="rId2"/>
    <p:sldId id="348" r:id="rId3"/>
    <p:sldId id="349" r:id="rId4"/>
    <p:sldId id="350" r:id="rId5"/>
    <p:sldId id="351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3" r:id="rId38"/>
    <p:sldId id="385" r:id="rId39"/>
    <p:sldId id="386" r:id="rId40"/>
    <p:sldId id="387" r:id="rId41"/>
    <p:sldId id="388" r:id="rId42"/>
    <p:sldId id="389" r:id="rId43"/>
    <p:sldId id="390" r:id="rId44"/>
    <p:sldId id="392" r:id="rId45"/>
    <p:sldId id="393" r:id="rId46"/>
    <p:sldId id="394" r:id="rId47"/>
    <p:sldId id="395" r:id="rId48"/>
    <p:sldId id="396" r:id="rId49"/>
    <p:sldId id="397" r:id="rId50"/>
    <p:sldId id="399" r:id="rId51"/>
    <p:sldId id="400" r:id="rId52"/>
    <p:sldId id="398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9" r:id="rId61"/>
    <p:sldId id="410" r:id="rId62"/>
    <p:sldId id="411" r:id="rId63"/>
    <p:sldId id="352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F18"/>
    <a:srgbClr val="FF9B36"/>
    <a:srgbClr val="F98818"/>
    <a:srgbClr val="FDEEDC"/>
    <a:srgbClr val="F6E4A7"/>
    <a:srgbClr val="FE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/>
    <p:restoredTop sz="79630"/>
  </p:normalViewPr>
  <p:slideViewPr>
    <p:cSldViewPr snapToGrid="0" snapToObjects="1">
      <p:cViewPr varScale="1">
        <p:scale>
          <a:sx n="44" d="100"/>
          <a:sy n="44" d="100"/>
        </p:scale>
        <p:origin x="1160" y="208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ysClr val="windowText" lastClr="000000"/>
              </a:solidFill>
            </a:rPr>
            <a:t>Introduction</a:t>
          </a:r>
          <a:endParaRPr lang="zh-CN" altLang="en-US" sz="4800" b="1" dirty="0">
            <a:solidFill>
              <a:sysClr val="windowText" lastClr="000000"/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ysClr val="windowText" lastClr="000000"/>
              </a:solidFill>
            </a:rPr>
            <a:t>Examples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ysClr val="windowText" lastClr="000000"/>
              </a:solidFill>
            </a:rPr>
            <a:t>Definition</a:t>
          </a:r>
          <a:endParaRPr lang="zh-CN" altLang="en-US" dirty="0">
            <a:solidFill>
              <a:sysClr val="windowText" lastClr="000000"/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1DA49-3A94-1E45-BAD5-25DC0A4BD1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5AE506-74D6-DB40-AC5C-D6E9A2617A46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5F18D14-7207-6C4A-AA55-F7BA9FDA468B}" type="parTrans" cxnId="{B47EE654-8146-6243-8B48-602415EB4673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B64DFABA-8282-7C4D-805A-C9418789DBD9}" type="sibTrans" cxnId="{B47EE654-8146-6243-8B48-602415EB4673}">
      <dgm:prSet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A343D8A-A7F1-AF47-B8AF-DEB9F8DD29E4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t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 err="1">
              <a:latin typeface="DengXian" panose="02010600030101010101" pitchFamily="2" charset="-122"/>
              <a:ea typeface="DengXian" panose="02010600030101010101" pitchFamily="2" charset="-122"/>
            </a:rPr>
            <a:t>th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display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B8F2F1B-7ABE-D549-BC83-9FE41E7A168F}" type="parTrans" cxnId="{07AFC687-C3BC-984F-B731-04B6EEA93641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76EDD6EF-9796-B640-B7A8-4C357D03F7BE}" type="sibTrans" cxnId="{07AFC687-C3BC-984F-B731-04B6EEA93641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56DBEB58-FF64-3B46-AFC7-E100E58A9827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user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feedbacks,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click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or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non-click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0F616730-A93E-974D-A956-50E87B841FEA}" type="parTrans" cxnId="{26CE1686-F6E8-4047-B35C-2084171E37D7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6B60E222-C70C-694C-8224-2EC3990C2D5F}" type="sibTrans" cxnId="{26CE1686-F6E8-4047-B35C-2084171E37D7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65B5CED-5C5B-9E4B-A192-D655FB19560E}">
      <dgm:prSet phldrT="[文本]"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update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91CD0B22-DF84-234E-9C67-69A4D32A5AA3}" type="parTrans" cxnId="{6D650C07-8D9C-664A-9037-75DB09395262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BEBB8CE-21A7-8A40-B25B-70B4E456CB0A}" type="sibTrans" cxnId="{6D650C07-8D9C-664A-9037-75DB09395262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C13D40DC-8E27-824A-BB86-6836D76070B8}">
      <dgm:prSet custT="1"/>
      <dgm:spPr/>
      <dgm:t>
        <a:bodyPr/>
        <a:lstStyle/>
        <a:p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choose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an</a:t>
          </a:r>
          <a:r>
            <a:rPr lang="zh-CN" altLang="en-US" sz="2800" b="1" i="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dirty="0" err="1">
              <a:latin typeface="DengXian" panose="02010600030101010101" pitchFamily="2" charset="-122"/>
              <a:ea typeface="DengXian" panose="02010600030101010101" pitchFamily="2" charset="-122"/>
            </a:rPr>
            <a:t>ad_t</a:t>
          </a:r>
          <a:endParaRPr lang="zh-CN" altLang="en-US" sz="2800" b="1" i="0" dirty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1FA0CF74-84EE-FA41-B895-FD170F475C43}" type="parTrans" cxnId="{FCA1F6B5-1664-F24C-83F1-39A3AEAADC41}">
      <dgm:prSet/>
      <dgm:spPr/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26233544-C799-FE4C-AB7B-6919C990268A}" type="sibTrans" cxnId="{FCA1F6B5-1664-F24C-83F1-39A3AEAADC41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 sz="2400" b="1" i="0">
            <a:latin typeface="DengXian" panose="02010600030101010101" pitchFamily="2" charset="-122"/>
            <a:ea typeface="DengXian" panose="02010600030101010101" pitchFamily="2" charset="-122"/>
          </a:endParaRPr>
        </a:p>
      </dgm:t>
    </dgm:pt>
    <dgm:pt modelId="{D3646412-C046-8B40-8EF1-748F22772F3E}" type="pres">
      <dgm:prSet presAssocID="{8871DA49-3A94-1E45-BAD5-25DC0A4BD1F5}" presName="cycle" presStyleCnt="0">
        <dgm:presLayoutVars>
          <dgm:dir/>
          <dgm:resizeHandles val="exact"/>
        </dgm:presLayoutVars>
      </dgm:prSet>
      <dgm:spPr/>
    </dgm:pt>
    <dgm:pt modelId="{20D0BED2-0580-1145-A561-65E1CA3261EA}" type="pres">
      <dgm:prSet presAssocID="{C65AE506-74D6-DB40-AC5C-D6E9A2617A46}" presName="dummy" presStyleCnt="0"/>
      <dgm:spPr/>
    </dgm:pt>
    <dgm:pt modelId="{698F0AB9-EE18-034A-BC8C-61C69B437B5A}" type="pres">
      <dgm:prSet presAssocID="{C65AE506-74D6-DB40-AC5C-D6E9A2617A46}" presName="node" presStyleLbl="revTx" presStyleIdx="0" presStyleCnt="5">
        <dgm:presLayoutVars>
          <dgm:bulletEnabled val="1"/>
        </dgm:presLayoutVars>
      </dgm:prSet>
      <dgm:spPr/>
    </dgm:pt>
    <dgm:pt modelId="{C6152F97-868B-2741-AE00-75F3B7FE19B2}" type="pres">
      <dgm:prSet presAssocID="{B64DFABA-8282-7C4D-805A-C9418789DBD9}" presName="sibTrans" presStyleLbl="node1" presStyleIdx="0" presStyleCnt="5"/>
      <dgm:spPr/>
    </dgm:pt>
    <dgm:pt modelId="{62138C9F-C8AF-EF49-8BC1-4FBB118E6E35}" type="pres">
      <dgm:prSet presAssocID="{DA343D8A-A7F1-AF47-B8AF-DEB9F8DD29E4}" presName="dummy" presStyleCnt="0"/>
      <dgm:spPr/>
    </dgm:pt>
    <dgm:pt modelId="{F0F0BE4E-E13C-EF47-923C-4F5ED8E08D36}" type="pres">
      <dgm:prSet presAssocID="{DA343D8A-A7F1-AF47-B8AF-DEB9F8DD29E4}" presName="node" presStyleLbl="revTx" presStyleIdx="1" presStyleCnt="5" custScaleX="175645">
        <dgm:presLayoutVars>
          <dgm:bulletEnabled val="1"/>
        </dgm:presLayoutVars>
      </dgm:prSet>
      <dgm:spPr/>
    </dgm:pt>
    <dgm:pt modelId="{7C802849-3427-AD4A-811B-5BA2F5AE6912}" type="pres">
      <dgm:prSet presAssocID="{76EDD6EF-9796-B640-B7A8-4C357D03F7BE}" presName="sibTrans" presStyleLbl="node1" presStyleIdx="1" presStyleCnt="5"/>
      <dgm:spPr/>
    </dgm:pt>
    <dgm:pt modelId="{BA4644CA-CE41-7B4D-9C95-78105CAF7785}" type="pres">
      <dgm:prSet presAssocID="{C13D40DC-8E27-824A-BB86-6836D76070B8}" presName="dummy" presStyleCnt="0"/>
      <dgm:spPr/>
    </dgm:pt>
    <dgm:pt modelId="{7F02ECAF-BB53-5D4E-B138-F45DDD34674B}" type="pres">
      <dgm:prSet presAssocID="{C13D40DC-8E27-824A-BB86-6836D76070B8}" presName="node" presStyleLbl="revTx" presStyleIdx="2" presStyleCnt="5">
        <dgm:presLayoutVars>
          <dgm:bulletEnabled val="1"/>
        </dgm:presLayoutVars>
      </dgm:prSet>
      <dgm:spPr/>
    </dgm:pt>
    <dgm:pt modelId="{D2DF1D00-4E40-BF4D-B0CB-05B28B03E78F}" type="pres">
      <dgm:prSet presAssocID="{26233544-C799-FE4C-AB7B-6919C990268A}" presName="sibTrans" presStyleLbl="node1" presStyleIdx="2" presStyleCnt="5"/>
      <dgm:spPr/>
    </dgm:pt>
    <dgm:pt modelId="{98D6A654-3D20-174D-8E36-7674A914C9B6}" type="pres">
      <dgm:prSet presAssocID="{56DBEB58-FF64-3B46-AFC7-E100E58A9827}" presName="dummy" presStyleCnt="0"/>
      <dgm:spPr/>
    </dgm:pt>
    <dgm:pt modelId="{3C9F939C-3FD6-544F-8BD0-7213168519D7}" type="pres">
      <dgm:prSet presAssocID="{56DBEB58-FF64-3B46-AFC7-E100E58A9827}" presName="node" presStyleLbl="revTx" presStyleIdx="3" presStyleCnt="5" custScaleX="247625">
        <dgm:presLayoutVars>
          <dgm:bulletEnabled val="1"/>
        </dgm:presLayoutVars>
      </dgm:prSet>
      <dgm:spPr/>
    </dgm:pt>
    <dgm:pt modelId="{CACDE9DF-EC6A-AF48-A312-409F99C14160}" type="pres">
      <dgm:prSet presAssocID="{6B60E222-C70C-694C-8224-2EC3990C2D5F}" presName="sibTrans" presStyleLbl="node1" presStyleIdx="3" presStyleCnt="5"/>
      <dgm:spPr/>
    </dgm:pt>
    <dgm:pt modelId="{968D9EB2-90CC-334D-A204-6D9D8018182F}" type="pres">
      <dgm:prSet presAssocID="{D65B5CED-5C5B-9E4B-A192-D655FB19560E}" presName="dummy" presStyleCnt="0"/>
      <dgm:spPr/>
    </dgm:pt>
    <dgm:pt modelId="{134DCD8E-63AE-754B-A73D-DAABB4E4D1C7}" type="pres">
      <dgm:prSet presAssocID="{D65B5CED-5C5B-9E4B-A192-D655FB19560E}" presName="node" presStyleLbl="revTx" presStyleIdx="4" presStyleCnt="5">
        <dgm:presLayoutVars>
          <dgm:bulletEnabled val="1"/>
        </dgm:presLayoutVars>
      </dgm:prSet>
      <dgm:spPr/>
    </dgm:pt>
    <dgm:pt modelId="{10341743-93E2-2C4F-A686-963A415F60F2}" type="pres">
      <dgm:prSet presAssocID="{CBEBB8CE-21A7-8A40-B25B-70B4E456CB0A}" presName="sibTrans" presStyleLbl="node1" presStyleIdx="4" presStyleCnt="5"/>
      <dgm:spPr/>
    </dgm:pt>
  </dgm:ptLst>
  <dgm:cxnLst>
    <dgm:cxn modelId="{6D650C07-8D9C-664A-9037-75DB09395262}" srcId="{8871DA49-3A94-1E45-BAD5-25DC0A4BD1F5}" destId="{D65B5CED-5C5B-9E4B-A192-D655FB19560E}" srcOrd="4" destOrd="0" parTransId="{91CD0B22-DF84-234E-9C67-69A4D32A5AA3}" sibTransId="{CBEBB8CE-21A7-8A40-B25B-70B4E456CB0A}"/>
    <dgm:cxn modelId="{A766B712-3C35-3241-9CD3-06C6A2641AFB}" type="presOf" srcId="{6B60E222-C70C-694C-8224-2EC3990C2D5F}" destId="{CACDE9DF-EC6A-AF48-A312-409F99C14160}" srcOrd="0" destOrd="0" presId="urn:microsoft.com/office/officeart/2005/8/layout/cycle1"/>
    <dgm:cxn modelId="{E0B3A02B-FAA8-964B-BD12-571D013F2BE2}" type="presOf" srcId="{C65AE506-74D6-DB40-AC5C-D6E9A2617A46}" destId="{698F0AB9-EE18-034A-BC8C-61C69B437B5A}" srcOrd="0" destOrd="0" presId="urn:microsoft.com/office/officeart/2005/8/layout/cycle1"/>
    <dgm:cxn modelId="{3C47B54A-2149-7B4B-B076-1E133441E775}" type="presOf" srcId="{56DBEB58-FF64-3B46-AFC7-E100E58A9827}" destId="{3C9F939C-3FD6-544F-8BD0-7213168519D7}" srcOrd="0" destOrd="0" presId="urn:microsoft.com/office/officeart/2005/8/layout/cycle1"/>
    <dgm:cxn modelId="{B47EE654-8146-6243-8B48-602415EB4673}" srcId="{8871DA49-3A94-1E45-BAD5-25DC0A4BD1F5}" destId="{C65AE506-74D6-DB40-AC5C-D6E9A2617A46}" srcOrd="0" destOrd="0" parTransId="{C5F18D14-7207-6C4A-AA55-F7BA9FDA468B}" sibTransId="{B64DFABA-8282-7C4D-805A-C9418789DBD9}"/>
    <dgm:cxn modelId="{8072CA5F-02C2-3442-805E-0D49D2050A69}" type="presOf" srcId="{C13D40DC-8E27-824A-BB86-6836D76070B8}" destId="{7F02ECAF-BB53-5D4E-B138-F45DDD34674B}" srcOrd="0" destOrd="0" presId="urn:microsoft.com/office/officeart/2005/8/layout/cycle1"/>
    <dgm:cxn modelId="{07FC5878-F6C4-F548-ADD1-0713FA6F4B41}" type="presOf" srcId="{26233544-C799-FE4C-AB7B-6919C990268A}" destId="{D2DF1D00-4E40-BF4D-B0CB-05B28B03E78F}" srcOrd="0" destOrd="0" presId="urn:microsoft.com/office/officeart/2005/8/layout/cycle1"/>
    <dgm:cxn modelId="{26CE1686-F6E8-4047-B35C-2084171E37D7}" srcId="{8871DA49-3A94-1E45-BAD5-25DC0A4BD1F5}" destId="{56DBEB58-FF64-3B46-AFC7-E100E58A9827}" srcOrd="3" destOrd="0" parTransId="{0F616730-A93E-974D-A956-50E87B841FEA}" sibTransId="{6B60E222-C70C-694C-8224-2EC3990C2D5F}"/>
    <dgm:cxn modelId="{07AFC687-C3BC-984F-B731-04B6EEA93641}" srcId="{8871DA49-3A94-1E45-BAD5-25DC0A4BD1F5}" destId="{DA343D8A-A7F1-AF47-B8AF-DEB9F8DD29E4}" srcOrd="1" destOrd="0" parTransId="{9B8F2F1B-7ABE-D549-BC83-9FE41E7A168F}" sibTransId="{76EDD6EF-9796-B640-B7A8-4C357D03F7BE}"/>
    <dgm:cxn modelId="{1F694594-07BB-E34E-8979-EA08F7F23155}" type="presOf" srcId="{8871DA49-3A94-1E45-BAD5-25DC0A4BD1F5}" destId="{D3646412-C046-8B40-8EF1-748F22772F3E}" srcOrd="0" destOrd="0" presId="urn:microsoft.com/office/officeart/2005/8/layout/cycle1"/>
    <dgm:cxn modelId="{FCA1F6B5-1664-F24C-83F1-39A3AEAADC41}" srcId="{8871DA49-3A94-1E45-BAD5-25DC0A4BD1F5}" destId="{C13D40DC-8E27-824A-BB86-6836D76070B8}" srcOrd="2" destOrd="0" parTransId="{1FA0CF74-84EE-FA41-B895-FD170F475C43}" sibTransId="{26233544-C799-FE4C-AB7B-6919C990268A}"/>
    <dgm:cxn modelId="{515EC0C1-CADF-694A-9475-D19B3E1E0146}" type="presOf" srcId="{DA343D8A-A7F1-AF47-B8AF-DEB9F8DD29E4}" destId="{F0F0BE4E-E13C-EF47-923C-4F5ED8E08D36}" srcOrd="0" destOrd="0" presId="urn:microsoft.com/office/officeart/2005/8/layout/cycle1"/>
    <dgm:cxn modelId="{5CCC8AE6-6909-404A-B9B9-328BBC6C0A60}" type="presOf" srcId="{CBEBB8CE-21A7-8A40-B25B-70B4E456CB0A}" destId="{10341743-93E2-2C4F-A686-963A415F60F2}" srcOrd="0" destOrd="0" presId="urn:microsoft.com/office/officeart/2005/8/layout/cycle1"/>
    <dgm:cxn modelId="{D9D7ADF5-9075-CF4E-920B-875A5D3A3433}" type="presOf" srcId="{D65B5CED-5C5B-9E4B-A192-D655FB19560E}" destId="{134DCD8E-63AE-754B-A73D-DAABB4E4D1C7}" srcOrd="0" destOrd="0" presId="urn:microsoft.com/office/officeart/2005/8/layout/cycle1"/>
    <dgm:cxn modelId="{988CF7F5-56F4-2E47-B054-406D62BD623B}" type="presOf" srcId="{76EDD6EF-9796-B640-B7A8-4C357D03F7BE}" destId="{7C802849-3427-AD4A-811B-5BA2F5AE6912}" srcOrd="0" destOrd="0" presId="urn:microsoft.com/office/officeart/2005/8/layout/cycle1"/>
    <dgm:cxn modelId="{FE4C1FF8-EFCD-6C4D-90AA-9614A559F0B9}" type="presOf" srcId="{B64DFABA-8282-7C4D-805A-C9418789DBD9}" destId="{C6152F97-868B-2741-AE00-75F3B7FE19B2}" srcOrd="0" destOrd="0" presId="urn:microsoft.com/office/officeart/2005/8/layout/cycle1"/>
    <dgm:cxn modelId="{7D275CC8-DD79-3843-9563-3AAB06A31BAC}" type="presParOf" srcId="{D3646412-C046-8B40-8EF1-748F22772F3E}" destId="{20D0BED2-0580-1145-A561-65E1CA3261EA}" srcOrd="0" destOrd="0" presId="urn:microsoft.com/office/officeart/2005/8/layout/cycle1"/>
    <dgm:cxn modelId="{7EF8C578-9723-AB48-83AB-8B1DA43F068D}" type="presParOf" srcId="{D3646412-C046-8B40-8EF1-748F22772F3E}" destId="{698F0AB9-EE18-034A-BC8C-61C69B437B5A}" srcOrd="1" destOrd="0" presId="urn:microsoft.com/office/officeart/2005/8/layout/cycle1"/>
    <dgm:cxn modelId="{C324E1C1-4885-0B41-A63E-8373102FF814}" type="presParOf" srcId="{D3646412-C046-8B40-8EF1-748F22772F3E}" destId="{C6152F97-868B-2741-AE00-75F3B7FE19B2}" srcOrd="2" destOrd="0" presId="urn:microsoft.com/office/officeart/2005/8/layout/cycle1"/>
    <dgm:cxn modelId="{4C1F10D1-FD11-DD4F-9214-F4922379CC21}" type="presParOf" srcId="{D3646412-C046-8B40-8EF1-748F22772F3E}" destId="{62138C9F-C8AF-EF49-8BC1-4FBB118E6E35}" srcOrd="3" destOrd="0" presId="urn:microsoft.com/office/officeart/2005/8/layout/cycle1"/>
    <dgm:cxn modelId="{27DE7CC8-707D-2D41-8ECF-53CC8ABD367D}" type="presParOf" srcId="{D3646412-C046-8B40-8EF1-748F22772F3E}" destId="{F0F0BE4E-E13C-EF47-923C-4F5ED8E08D36}" srcOrd="4" destOrd="0" presId="urn:microsoft.com/office/officeart/2005/8/layout/cycle1"/>
    <dgm:cxn modelId="{45F9D863-B097-C645-AC0E-4ECCAF09FC0A}" type="presParOf" srcId="{D3646412-C046-8B40-8EF1-748F22772F3E}" destId="{7C802849-3427-AD4A-811B-5BA2F5AE6912}" srcOrd="5" destOrd="0" presId="urn:microsoft.com/office/officeart/2005/8/layout/cycle1"/>
    <dgm:cxn modelId="{D16BB605-E107-4E44-9D6B-04F01758277E}" type="presParOf" srcId="{D3646412-C046-8B40-8EF1-748F22772F3E}" destId="{BA4644CA-CE41-7B4D-9C95-78105CAF7785}" srcOrd="6" destOrd="0" presId="urn:microsoft.com/office/officeart/2005/8/layout/cycle1"/>
    <dgm:cxn modelId="{8545D1BA-174C-AD4C-B228-974DA29425A8}" type="presParOf" srcId="{D3646412-C046-8B40-8EF1-748F22772F3E}" destId="{7F02ECAF-BB53-5D4E-B138-F45DDD34674B}" srcOrd="7" destOrd="0" presId="urn:microsoft.com/office/officeart/2005/8/layout/cycle1"/>
    <dgm:cxn modelId="{B3EAA258-CB55-7E42-BCB7-7398E969EFC2}" type="presParOf" srcId="{D3646412-C046-8B40-8EF1-748F22772F3E}" destId="{D2DF1D00-4E40-BF4D-B0CB-05B28B03E78F}" srcOrd="8" destOrd="0" presId="urn:microsoft.com/office/officeart/2005/8/layout/cycle1"/>
    <dgm:cxn modelId="{E1BCB943-5440-4948-8949-A594A0590CAC}" type="presParOf" srcId="{D3646412-C046-8B40-8EF1-748F22772F3E}" destId="{98D6A654-3D20-174D-8E36-7674A914C9B6}" srcOrd="9" destOrd="0" presId="urn:microsoft.com/office/officeart/2005/8/layout/cycle1"/>
    <dgm:cxn modelId="{BEBF2F07-7120-2144-AAB6-1359A99BC27C}" type="presParOf" srcId="{D3646412-C046-8B40-8EF1-748F22772F3E}" destId="{3C9F939C-3FD6-544F-8BD0-7213168519D7}" srcOrd="10" destOrd="0" presId="urn:microsoft.com/office/officeart/2005/8/layout/cycle1"/>
    <dgm:cxn modelId="{308F4218-6518-B249-AF3B-F0FCEE728944}" type="presParOf" srcId="{D3646412-C046-8B40-8EF1-748F22772F3E}" destId="{CACDE9DF-EC6A-AF48-A312-409F99C14160}" srcOrd="11" destOrd="0" presId="urn:microsoft.com/office/officeart/2005/8/layout/cycle1"/>
    <dgm:cxn modelId="{F720AA84-5C89-C44C-BC9C-B8AD56FD3DCF}" type="presParOf" srcId="{D3646412-C046-8B40-8EF1-748F22772F3E}" destId="{968D9EB2-90CC-334D-A204-6D9D8018182F}" srcOrd="12" destOrd="0" presId="urn:microsoft.com/office/officeart/2005/8/layout/cycle1"/>
    <dgm:cxn modelId="{979717D3-ACC1-1341-A821-5C61BBB980E6}" type="presParOf" srcId="{D3646412-C046-8B40-8EF1-748F22772F3E}" destId="{134DCD8E-63AE-754B-A73D-DAABB4E4D1C7}" srcOrd="13" destOrd="0" presId="urn:microsoft.com/office/officeart/2005/8/layout/cycle1"/>
    <dgm:cxn modelId="{E749EAA4-114B-EE47-A483-E00255470D38}" type="presParOf" srcId="{D3646412-C046-8B40-8EF1-748F22772F3E}" destId="{10341743-93E2-2C4F-A686-963A415F60F2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tx1"/>
              </a:solidFill>
            </a:rPr>
            <a:t>FTRL</a:t>
          </a:r>
          <a:endParaRPr lang="zh-CN" altLang="en-US" dirty="0">
            <a:solidFill>
              <a:schemeClr val="tx1"/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Methods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Methods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tx1"/>
              </a:solidFill>
            </a:rPr>
            <a:t>Mirror</a:t>
          </a:r>
          <a:r>
            <a:rPr lang="zh-CN" altLang="en-US" dirty="0">
              <a:solidFill>
                <a:schemeClr val="tx1"/>
              </a:solidFill>
            </a:rPr>
            <a:t> </a:t>
          </a:r>
          <a:r>
            <a:rPr lang="en-US" altLang="zh-CN" dirty="0">
              <a:solidFill>
                <a:schemeClr val="tx1"/>
              </a:solidFill>
            </a:rPr>
            <a:t>Descent</a:t>
          </a:r>
          <a:endParaRPr lang="zh-CN" altLang="en-US" dirty="0">
            <a:solidFill>
              <a:schemeClr val="tx1"/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Sparsity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1D2551-7BD6-834C-B3A5-0CEBB1283C78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2E14D1-AC1B-F14F-BA7F-CB77A2C8A043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09764F48-17DE-144B-9539-32E6268451B3}" type="par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26C92374-F343-4940-A68F-626352F9FF68}" type="sibTrans" cxnId="{1F5CC859-6275-FB4D-8459-EAC3B5272DDF}">
      <dgm:prSet/>
      <dgm:spPr/>
      <dgm:t>
        <a:bodyPr/>
        <a:lstStyle/>
        <a:p>
          <a:endParaRPr lang="zh-CN" altLang="en-US"/>
        </a:p>
      </dgm:t>
    </dgm:pt>
    <dgm:pt modelId="{043FAADA-53D6-9E46-B260-A0F6A816473B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DE2CB64-904C-9645-AF38-4DDBF4B0E703}" type="par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990C851-54FD-B348-8EEA-05BDD04EB883}" type="sibTrans" cxnId="{A9D936DA-89C8-6A41-80D1-B62E6C9734FF}">
      <dgm:prSet/>
      <dgm:spPr/>
      <dgm:t>
        <a:bodyPr/>
        <a:lstStyle/>
        <a:p>
          <a:endParaRPr lang="zh-CN" altLang="en-US"/>
        </a:p>
      </dgm:t>
    </dgm:pt>
    <dgm:pt modelId="{94528655-581F-144C-A863-B76EA2325FD5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tx1"/>
              </a:solidFill>
            </a:rPr>
            <a:t>Sparsity</a:t>
          </a:r>
          <a:endParaRPr lang="zh-CN" altLang="en-US" sz="4800" b="1" dirty="0">
            <a:solidFill>
              <a:schemeClr val="tx1"/>
            </a:solidFill>
          </a:endParaRPr>
        </a:p>
      </dgm:t>
    </dgm:pt>
    <dgm:pt modelId="{7AE54BB3-04B1-7146-A136-8D2DC8E59028}" type="par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3AE554A3-905E-194F-B572-B7330490ECC9}" type="sibTrans" cxnId="{2CB47914-3F26-DD4A-B2F8-D132BAA8D816}">
      <dgm:prSet/>
      <dgm:spPr/>
      <dgm:t>
        <a:bodyPr/>
        <a:lstStyle/>
        <a:p>
          <a:endParaRPr lang="zh-CN" altLang="en-US"/>
        </a:p>
      </dgm:t>
    </dgm:pt>
    <dgm:pt modelId="{F5E44EE5-97DE-C94F-9949-1DE3C677AD24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6C1A4E4A-CCDE-9347-A7C4-3C44D2E43853}" type="par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23702C8F-4E0B-3845-993F-84608B17CAAC}" type="sibTrans" cxnId="{9D79803B-3858-7F45-AA31-760EE71AB4FF}">
      <dgm:prSet/>
      <dgm:spPr/>
      <dgm:t>
        <a:bodyPr/>
        <a:lstStyle/>
        <a:p>
          <a:endParaRPr lang="zh-CN" altLang="en-US"/>
        </a:p>
      </dgm:t>
    </dgm:pt>
    <dgm:pt modelId="{19C2805E-B5D2-3740-8D21-9E5FDEC55E0C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824A9BB9-96FF-1144-9ED5-BE5422EEC6DA}" type="par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2646D160-1E0A-4B4A-B3E2-F9BA75A4867D}" type="sibTrans" cxnId="{A9845370-C589-4148-B634-0B7F3DE3CD2E}">
      <dgm:prSet/>
      <dgm:spPr/>
      <dgm:t>
        <a:bodyPr/>
        <a:lstStyle/>
        <a:p>
          <a:endParaRPr lang="zh-CN" altLang="en-US"/>
        </a:p>
      </dgm:t>
    </dgm:pt>
    <dgm:pt modelId="{4210FDE2-FCD3-B14D-BE28-CFC015FB4E67}">
      <dgm:prSet phldrT="[文本]"/>
      <dgm:spPr>
        <a:noFill/>
        <a:ln>
          <a:noFill/>
        </a:ln>
      </dgm:spPr>
      <dgm:t>
        <a:bodyPr/>
        <a:lstStyle/>
        <a:p>
          <a:pPr>
            <a:lnSpc>
              <a:spcPct val="150000"/>
            </a:lnSpc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0FE408B7-2D8E-0C49-B1F9-C0546A1C0F41}" type="par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5F9AC0C9-CC94-8442-80B9-A3AF1AA528AF}" type="sibTrans" cxnId="{5735A029-8B09-D042-9B79-726A2108F420}">
      <dgm:prSet/>
      <dgm:spPr/>
      <dgm:t>
        <a:bodyPr/>
        <a:lstStyle/>
        <a:p>
          <a:endParaRPr lang="zh-CN" altLang="en-US"/>
        </a:p>
      </dgm:t>
    </dgm:pt>
    <dgm:pt modelId="{A221AD08-00B1-A843-A186-AC2CDA0B0E91}">
      <dgm:prSet phldrT="[文本]" custT="1"/>
      <dgm:spPr>
        <a:noFill/>
        <a:ln>
          <a:noFill/>
        </a:ln>
      </dgm:spPr>
      <dgm:t>
        <a:bodyPr/>
        <a:lstStyle/>
        <a:p>
          <a:r>
            <a:rPr lang="en-US" altLang="zh-CN" sz="4800" b="1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dirty="0">
            <a:solidFill>
              <a:schemeClr val="bg1">
                <a:lumMod val="65000"/>
              </a:schemeClr>
            </a:solidFill>
          </a:endParaRPr>
        </a:p>
      </dgm:t>
    </dgm:pt>
    <dgm:pt modelId="{7B8DD9C2-20D3-7148-8756-1C940376E539}" type="par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385237CF-C40B-A543-AE89-F6D8A5E6D371}" type="sibTrans" cxnId="{01E6E21B-CC78-1644-A8DE-4E298B9BE600}">
      <dgm:prSet/>
      <dgm:spPr/>
      <dgm:t>
        <a:bodyPr/>
        <a:lstStyle/>
        <a:p>
          <a:endParaRPr lang="zh-CN" altLang="en-US"/>
        </a:p>
      </dgm:t>
    </dgm:pt>
    <dgm:pt modelId="{D449C03F-8A83-1F4C-AE9B-3A4A831633D4}">
      <dgm:prSet phldrT="[文本]"/>
      <dgm:spPr>
        <a:noFill/>
        <a:ln>
          <a:noFill/>
        </a:ln>
      </dgm:spPr>
      <dgm:t>
        <a:bodyPr/>
        <a:lstStyle/>
        <a:p>
          <a:pPr>
            <a:buFontTx/>
            <a:buNone/>
          </a:pP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dirty="0">
            <a:solidFill>
              <a:schemeClr val="bg1">
                <a:lumMod val="65000"/>
              </a:schemeClr>
            </a:solidFill>
          </a:endParaRPr>
        </a:p>
      </dgm:t>
    </dgm:pt>
    <dgm:pt modelId="{3F39F0BA-56C0-6E4D-A3E9-F68B31EB199A}" type="par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5371D59A-F98A-2446-A594-C7744081FB43}" type="sibTrans" cxnId="{97E9C1B5-5A82-9642-A064-F14077898966}">
      <dgm:prSet/>
      <dgm:spPr/>
      <dgm:t>
        <a:bodyPr/>
        <a:lstStyle/>
        <a:p>
          <a:endParaRPr lang="zh-CN" altLang="en-US"/>
        </a:p>
      </dgm:t>
    </dgm:pt>
    <dgm:pt modelId="{BB3B4355-9CB0-314D-933F-96818F87C3BE}" type="pres">
      <dgm:prSet presAssocID="{281D2551-7BD6-834C-B3A5-0CEBB1283C78}" presName="linear" presStyleCnt="0">
        <dgm:presLayoutVars>
          <dgm:animLvl val="lvl"/>
          <dgm:resizeHandles val="exact"/>
        </dgm:presLayoutVars>
      </dgm:prSet>
      <dgm:spPr/>
    </dgm:pt>
    <dgm:pt modelId="{6B32FCC8-36F1-1943-8588-0663AE3D8852}" type="pres">
      <dgm:prSet presAssocID="{DF2E14D1-AC1B-F14F-BA7F-CB77A2C8A0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97A9DE-0EF5-7E4E-896E-B7F1AAB95B10}" type="pres">
      <dgm:prSet presAssocID="{DF2E14D1-AC1B-F14F-BA7F-CB77A2C8A043}" presName="childText" presStyleLbl="revTx" presStyleIdx="0" presStyleCnt="2" custScaleX="90909" custScaleY="66478" custLinFactNeighborY="-24620">
        <dgm:presLayoutVars>
          <dgm:bulletEnabled val="1"/>
        </dgm:presLayoutVars>
      </dgm:prSet>
      <dgm:spPr/>
    </dgm:pt>
    <dgm:pt modelId="{406CD274-4758-614A-BBA7-79B5B4855766}" type="pres">
      <dgm:prSet presAssocID="{A221AD08-00B1-A843-A186-AC2CDA0B0E91}" presName="parentText" presStyleLbl="node1" presStyleIdx="1" presStyleCnt="4" custLinFactNeighborY="-24289">
        <dgm:presLayoutVars>
          <dgm:chMax val="0"/>
          <dgm:bulletEnabled val="1"/>
        </dgm:presLayoutVars>
      </dgm:prSet>
      <dgm:spPr/>
    </dgm:pt>
    <dgm:pt modelId="{633AD05C-5EDA-2C45-8A12-661EF2F41A3A}" type="pres">
      <dgm:prSet presAssocID="{A221AD08-00B1-A843-A186-AC2CDA0B0E91}" presName="childText" presStyleLbl="revTx" presStyleIdx="1" presStyleCnt="2" custScaleX="90909" custScaleY="90909" custLinFactNeighborY="-36930">
        <dgm:presLayoutVars>
          <dgm:bulletEnabled val="1"/>
        </dgm:presLayoutVars>
      </dgm:prSet>
      <dgm:spPr/>
    </dgm:pt>
    <dgm:pt modelId="{D1610563-2EF1-1D46-B6D7-4F079E620580}" type="pres">
      <dgm:prSet presAssocID="{94528655-581F-144C-A863-B76EA2325FD5}" presName="parentText" presStyleLbl="node1" presStyleIdx="2" presStyleCnt="4" custLinFactY="-38779" custLinFactNeighborX="-726" custLinFactNeighborY="-100000">
        <dgm:presLayoutVars>
          <dgm:chMax val="0"/>
          <dgm:bulletEnabled val="1"/>
        </dgm:presLayoutVars>
      </dgm:prSet>
      <dgm:spPr/>
    </dgm:pt>
    <dgm:pt modelId="{903A120F-75BF-7D4F-8F05-878E0E7987DC}" type="pres">
      <dgm:prSet presAssocID="{3AE554A3-905E-194F-B572-B7330490ECC9}" presName="spacer" presStyleCnt="0"/>
      <dgm:spPr/>
    </dgm:pt>
    <dgm:pt modelId="{A4257DE3-B279-2646-9DC2-E8AA21ADDD37}" type="pres">
      <dgm:prSet presAssocID="{F5E44EE5-97DE-C94F-9949-1DE3C677AD24}" presName="parentText" presStyleLbl="node1" presStyleIdx="3" presStyleCnt="4" custLinFactY="-51089" custLinFactNeighborY="-100000">
        <dgm:presLayoutVars>
          <dgm:chMax val="0"/>
          <dgm:bulletEnabled val="1"/>
        </dgm:presLayoutVars>
      </dgm:prSet>
      <dgm:spPr/>
    </dgm:pt>
  </dgm:ptLst>
  <dgm:cxnLst>
    <dgm:cxn modelId="{56B79A05-04B0-0242-ACDE-B92CA2232CC2}" type="presOf" srcId="{94528655-581F-144C-A863-B76EA2325FD5}" destId="{D1610563-2EF1-1D46-B6D7-4F079E620580}" srcOrd="0" destOrd="0" presId="urn:microsoft.com/office/officeart/2005/8/layout/vList2"/>
    <dgm:cxn modelId="{091EC912-4E1B-614C-9FAB-66FCC2E7D241}" type="presOf" srcId="{DF2E14D1-AC1B-F14F-BA7F-CB77A2C8A043}" destId="{6B32FCC8-36F1-1943-8588-0663AE3D8852}" srcOrd="0" destOrd="0" presId="urn:microsoft.com/office/officeart/2005/8/layout/vList2"/>
    <dgm:cxn modelId="{2CB47914-3F26-DD4A-B2F8-D132BAA8D816}" srcId="{281D2551-7BD6-834C-B3A5-0CEBB1283C78}" destId="{94528655-581F-144C-A863-B76EA2325FD5}" srcOrd="2" destOrd="0" parTransId="{7AE54BB3-04B1-7146-A136-8D2DC8E59028}" sibTransId="{3AE554A3-905E-194F-B572-B7330490ECC9}"/>
    <dgm:cxn modelId="{01E6E21B-CC78-1644-A8DE-4E298B9BE600}" srcId="{281D2551-7BD6-834C-B3A5-0CEBB1283C78}" destId="{A221AD08-00B1-A843-A186-AC2CDA0B0E91}" srcOrd="1" destOrd="0" parTransId="{7B8DD9C2-20D3-7148-8756-1C940376E539}" sibTransId="{385237CF-C40B-A543-AE89-F6D8A5E6D371}"/>
    <dgm:cxn modelId="{80850721-E18C-E345-AAC6-87125AA28119}" type="presOf" srcId="{043FAADA-53D6-9E46-B260-A0F6A816473B}" destId="{7397A9DE-0EF5-7E4E-896E-B7F1AAB95B10}" srcOrd="0" destOrd="0" presId="urn:microsoft.com/office/officeart/2005/8/layout/vList2"/>
    <dgm:cxn modelId="{5735A029-8B09-D042-9B79-726A2108F420}" srcId="{DF2E14D1-AC1B-F14F-BA7F-CB77A2C8A043}" destId="{4210FDE2-FCD3-B14D-BE28-CFC015FB4E67}" srcOrd="1" destOrd="0" parTransId="{0FE408B7-2D8E-0C49-B1F9-C0546A1C0F41}" sibTransId="{5F9AC0C9-CC94-8442-80B9-A3AF1AA528AF}"/>
    <dgm:cxn modelId="{3FCDFE30-4596-F64F-9359-23BFB612395B}" type="presOf" srcId="{4210FDE2-FCD3-B14D-BE28-CFC015FB4E67}" destId="{7397A9DE-0EF5-7E4E-896E-B7F1AAB95B10}" srcOrd="0" destOrd="1" presId="urn:microsoft.com/office/officeart/2005/8/layout/vList2"/>
    <dgm:cxn modelId="{9D79803B-3858-7F45-AA31-760EE71AB4FF}" srcId="{281D2551-7BD6-834C-B3A5-0CEBB1283C78}" destId="{F5E44EE5-97DE-C94F-9949-1DE3C677AD24}" srcOrd="3" destOrd="0" parTransId="{6C1A4E4A-CCDE-9347-A7C4-3C44D2E43853}" sibTransId="{23702C8F-4E0B-3845-993F-84608B17CAAC}"/>
    <dgm:cxn modelId="{1F5CC859-6275-FB4D-8459-EAC3B5272DDF}" srcId="{281D2551-7BD6-834C-B3A5-0CEBB1283C78}" destId="{DF2E14D1-AC1B-F14F-BA7F-CB77A2C8A043}" srcOrd="0" destOrd="0" parTransId="{09764F48-17DE-144B-9539-32E6268451B3}" sibTransId="{26C92374-F343-4940-A68F-626352F9FF68}"/>
    <dgm:cxn modelId="{A9845370-C589-4148-B634-0B7F3DE3CD2E}" srcId="{A221AD08-00B1-A843-A186-AC2CDA0B0E91}" destId="{19C2805E-B5D2-3740-8D21-9E5FDEC55E0C}" srcOrd="0" destOrd="0" parTransId="{824A9BB9-96FF-1144-9ED5-BE5422EEC6DA}" sibTransId="{2646D160-1E0A-4B4A-B3E2-F9BA75A4867D}"/>
    <dgm:cxn modelId="{A6149880-30A4-604E-B9D4-5C93304BA33A}" type="presOf" srcId="{281D2551-7BD6-834C-B3A5-0CEBB1283C78}" destId="{BB3B4355-9CB0-314D-933F-96818F87C3BE}" srcOrd="0" destOrd="0" presId="urn:microsoft.com/office/officeart/2005/8/layout/vList2"/>
    <dgm:cxn modelId="{97E9C1B5-5A82-9642-A064-F14077898966}" srcId="{A221AD08-00B1-A843-A186-AC2CDA0B0E91}" destId="{D449C03F-8A83-1F4C-AE9B-3A4A831633D4}" srcOrd="1" destOrd="0" parTransId="{3F39F0BA-56C0-6E4D-A3E9-F68B31EB199A}" sibTransId="{5371D59A-F98A-2446-A594-C7744081FB43}"/>
    <dgm:cxn modelId="{911B2AD2-995C-684A-BF72-E6EB2F19966C}" type="presOf" srcId="{19C2805E-B5D2-3740-8D21-9E5FDEC55E0C}" destId="{633AD05C-5EDA-2C45-8A12-661EF2F41A3A}" srcOrd="0" destOrd="0" presId="urn:microsoft.com/office/officeart/2005/8/layout/vList2"/>
    <dgm:cxn modelId="{A9D936DA-89C8-6A41-80D1-B62E6C9734FF}" srcId="{DF2E14D1-AC1B-F14F-BA7F-CB77A2C8A043}" destId="{043FAADA-53D6-9E46-B260-A0F6A816473B}" srcOrd="0" destOrd="0" parTransId="{0DE2CB64-904C-9645-AF38-4DDBF4B0E703}" sibTransId="{9990C851-54FD-B348-8EEA-05BDD04EB883}"/>
    <dgm:cxn modelId="{F38046E2-7CDA-DB4E-BA7D-77E87595D9BF}" type="presOf" srcId="{F5E44EE5-97DE-C94F-9949-1DE3C677AD24}" destId="{A4257DE3-B279-2646-9DC2-E8AA21ADDD37}" srcOrd="0" destOrd="0" presId="urn:microsoft.com/office/officeart/2005/8/layout/vList2"/>
    <dgm:cxn modelId="{E37D9EF5-1066-B443-AE6C-4DD0F5406F3C}" type="presOf" srcId="{D449C03F-8A83-1F4C-AE9B-3A4A831633D4}" destId="{633AD05C-5EDA-2C45-8A12-661EF2F41A3A}" srcOrd="0" destOrd="1" presId="urn:microsoft.com/office/officeart/2005/8/layout/vList2"/>
    <dgm:cxn modelId="{814BE0FB-8DE9-2742-9CE5-0683FE6273B8}" type="presOf" srcId="{A221AD08-00B1-A843-A186-AC2CDA0B0E91}" destId="{406CD274-4758-614A-BBA7-79B5B4855766}" srcOrd="0" destOrd="0" presId="urn:microsoft.com/office/officeart/2005/8/layout/vList2"/>
    <dgm:cxn modelId="{3DEBC7A5-66D6-8F42-A628-E273C9219B32}" type="presParOf" srcId="{BB3B4355-9CB0-314D-933F-96818F87C3BE}" destId="{6B32FCC8-36F1-1943-8588-0663AE3D8852}" srcOrd="0" destOrd="0" presId="urn:microsoft.com/office/officeart/2005/8/layout/vList2"/>
    <dgm:cxn modelId="{46FF7D5E-E4CF-3249-A853-BE2D7AF54F89}" type="presParOf" srcId="{BB3B4355-9CB0-314D-933F-96818F87C3BE}" destId="{7397A9DE-0EF5-7E4E-896E-B7F1AAB95B10}" srcOrd="1" destOrd="0" presId="urn:microsoft.com/office/officeart/2005/8/layout/vList2"/>
    <dgm:cxn modelId="{76D6C6F1-7743-8D44-A300-AF43176CF46E}" type="presParOf" srcId="{BB3B4355-9CB0-314D-933F-96818F87C3BE}" destId="{406CD274-4758-614A-BBA7-79B5B4855766}" srcOrd="2" destOrd="0" presId="urn:microsoft.com/office/officeart/2005/8/layout/vList2"/>
    <dgm:cxn modelId="{DC685A1D-47C1-904A-BF3B-37055CED7443}" type="presParOf" srcId="{BB3B4355-9CB0-314D-933F-96818F87C3BE}" destId="{633AD05C-5EDA-2C45-8A12-661EF2F41A3A}" srcOrd="3" destOrd="0" presId="urn:microsoft.com/office/officeart/2005/8/layout/vList2"/>
    <dgm:cxn modelId="{EB660C27-8D6E-7D48-A53C-45153E4CC851}" type="presParOf" srcId="{BB3B4355-9CB0-314D-933F-96818F87C3BE}" destId="{D1610563-2EF1-1D46-B6D7-4F079E620580}" srcOrd="4" destOrd="0" presId="urn:microsoft.com/office/officeart/2005/8/layout/vList2"/>
    <dgm:cxn modelId="{9A6E4506-8583-0145-BC80-42CF13C20134}" type="presParOf" srcId="{BB3B4355-9CB0-314D-933F-96818F87C3BE}" destId="{903A120F-75BF-7D4F-8F05-878E0E7987DC}" srcOrd="5" destOrd="0" presId="urn:microsoft.com/office/officeart/2005/8/layout/vList2"/>
    <dgm:cxn modelId="{9214ECC6-0C7F-064A-BD1C-3270B0B0EC12}" type="presParOf" srcId="{BB3B4355-9CB0-314D-933F-96818F87C3BE}" destId="{A4257DE3-B279-2646-9DC2-E8AA21ADDD3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ysClr val="windowText" lastClr="000000"/>
              </a:solidFill>
            </a:rPr>
            <a:t>Introduction</a:t>
          </a:r>
          <a:endParaRPr lang="zh-CN" altLang="en-US" sz="4800" b="1" kern="1200" dirty="0">
            <a:solidFill>
              <a:sysClr val="windowText" lastClr="000000"/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ysClr val="windowText" lastClr="000000"/>
              </a:solidFill>
            </a:rPr>
            <a:t>Examples</a:t>
          </a:r>
          <a:endParaRPr lang="zh-CN" altLang="en-US" sz="3300" kern="1200" dirty="0">
            <a:solidFill>
              <a:sysClr val="windowText" lastClr="000000"/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ysClr val="windowText" lastClr="000000"/>
              </a:solidFill>
            </a:rPr>
            <a:t>Definition</a:t>
          </a:r>
          <a:endParaRPr lang="zh-CN" altLang="en-US" sz="3300" kern="1200" dirty="0">
            <a:solidFill>
              <a:sysClr val="windowText" lastClr="000000"/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F0AB9-EE18-034A-BC8C-61C69B437B5A}">
      <dsp:nvSpPr>
        <dsp:cNvPr id="0" name=""/>
        <dsp:cNvSpPr/>
      </dsp:nvSpPr>
      <dsp:spPr>
        <a:xfrm>
          <a:off x="5426512" y="44045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5426512" y="44045"/>
        <a:ext cx="1492416" cy="1492416"/>
      </dsp:txXfrm>
    </dsp:sp>
    <dsp:sp modelId="{C6152F97-868B-2741-AE00-75F3B7FE19B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21295296"/>
            <a:gd name="adj4" fmla="val 19764439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0BE4E-E13C-EF47-923C-4F5ED8E08D36}">
      <dsp:nvSpPr>
        <dsp:cNvPr id="0" name=""/>
        <dsp:cNvSpPr/>
      </dsp:nvSpPr>
      <dsp:spPr>
        <a:xfrm>
          <a:off x="5765372" y="2824208"/>
          <a:ext cx="2621354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t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 err="1">
              <a:latin typeface="DengXian" panose="02010600030101010101" pitchFamily="2" charset="-122"/>
              <a:ea typeface="DengXian" panose="02010600030101010101" pitchFamily="2" charset="-122"/>
            </a:rPr>
            <a:t>th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display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5765372" y="2824208"/>
        <a:ext cx="2621354" cy="1492416"/>
      </dsp:txXfrm>
    </dsp:sp>
    <dsp:sp modelId="{7C802849-3427-AD4A-811B-5BA2F5AE691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4016827"/>
            <a:gd name="adj4" fmla="val 2251478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2ECAF-BB53-5D4E-B138-F45DDD34674B}">
      <dsp:nvSpPr>
        <dsp:cNvPr id="0" name=""/>
        <dsp:cNvSpPr/>
      </dsp:nvSpPr>
      <dsp:spPr>
        <a:xfrm>
          <a:off x="3964894" y="4542443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choose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an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 err="1">
              <a:latin typeface="DengXian" panose="02010600030101010101" pitchFamily="2" charset="-122"/>
              <a:ea typeface="DengXian" panose="02010600030101010101" pitchFamily="2" charset="-122"/>
            </a:rPr>
            <a:t>ad_t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3964894" y="4542443"/>
        <a:ext cx="1492416" cy="1492416"/>
      </dsp:txXfrm>
    </dsp:sp>
    <dsp:sp modelId="{D2DF1D00-4E40-BF4D-B0CB-05B28B03E78F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8213114"/>
            <a:gd name="adj4" fmla="val 6447764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F939C-3FD6-544F-8BD0-7213168519D7}">
      <dsp:nvSpPr>
        <dsp:cNvPr id="0" name=""/>
        <dsp:cNvSpPr/>
      </dsp:nvSpPr>
      <dsp:spPr>
        <a:xfrm>
          <a:off x="498356" y="2824208"/>
          <a:ext cx="369559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user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feedbacks,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click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or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non-click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498356" y="2824208"/>
        <a:ext cx="3695596" cy="1492416"/>
      </dsp:txXfrm>
    </dsp:sp>
    <dsp:sp modelId="{CACDE9DF-EC6A-AF48-A312-409F99C14160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12300153"/>
            <a:gd name="adj4" fmla="val 10769295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CD8E-63AE-754B-A73D-DAABB4E4D1C7}">
      <dsp:nvSpPr>
        <dsp:cNvPr id="0" name=""/>
        <dsp:cNvSpPr/>
      </dsp:nvSpPr>
      <dsp:spPr>
        <a:xfrm>
          <a:off x="2503276" y="44045"/>
          <a:ext cx="1492416" cy="149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update</a:t>
          </a:r>
          <a:r>
            <a:rPr lang="zh-CN" altLang="en-US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 </a:t>
          </a:r>
          <a:r>
            <a:rPr lang="en-US" altLang="zh-CN" sz="2800" b="1" i="0" kern="1200" dirty="0">
              <a:latin typeface="DengXian" panose="02010600030101010101" pitchFamily="2" charset="-122"/>
              <a:ea typeface="DengXian" panose="02010600030101010101" pitchFamily="2" charset="-122"/>
            </a:rPr>
            <a:t>model</a:t>
          </a:r>
          <a:endParaRPr lang="zh-CN" altLang="en-US" sz="2800" b="1" i="0" kern="1200" dirty="0">
            <a:latin typeface="DengXian" panose="02010600030101010101" pitchFamily="2" charset="-122"/>
            <a:ea typeface="DengXian" panose="02010600030101010101" pitchFamily="2" charset="-122"/>
          </a:endParaRPr>
        </a:p>
      </dsp:txBody>
      <dsp:txXfrm>
        <a:off x="2503276" y="44045"/>
        <a:ext cx="1492416" cy="1492416"/>
      </dsp:txXfrm>
    </dsp:sp>
    <dsp:sp modelId="{10341743-93E2-2C4F-A686-963A415F60F2}">
      <dsp:nvSpPr>
        <dsp:cNvPr id="0" name=""/>
        <dsp:cNvSpPr/>
      </dsp:nvSpPr>
      <dsp:spPr>
        <a:xfrm>
          <a:off x="1909176" y="72"/>
          <a:ext cx="5603852" cy="5603852"/>
        </a:xfrm>
        <a:prstGeom prst="circularArrow">
          <a:avLst>
            <a:gd name="adj1" fmla="val 5193"/>
            <a:gd name="adj2" fmla="val 335409"/>
            <a:gd name="adj3" fmla="val 16867809"/>
            <a:gd name="adj4" fmla="val 15196782"/>
            <a:gd name="adj5" fmla="val 6059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Methods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tx1"/>
              </a:solidFill>
            </a:rPr>
            <a:t>FTRL</a:t>
          </a:r>
          <a:endParaRPr lang="zh-CN" altLang="en-US" sz="3300" kern="1200" dirty="0">
            <a:solidFill>
              <a:schemeClr val="tx1"/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Methods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tx1"/>
              </a:solidFill>
            </a:rPr>
            <a:t>Mirror</a:t>
          </a:r>
          <a:r>
            <a:rPr lang="zh-CN" altLang="en-US" sz="3300" kern="1200" dirty="0">
              <a:solidFill>
                <a:schemeClr val="tx1"/>
              </a:solidFill>
            </a:rPr>
            <a:t> </a:t>
          </a:r>
          <a:r>
            <a:rPr lang="en-US" altLang="zh-CN" sz="3300" kern="1200" dirty="0">
              <a:solidFill>
                <a:schemeClr val="tx1"/>
              </a:solidFill>
            </a:rPr>
            <a:t>Descent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Sparsity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Sparsity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2FCC8-36F1-1943-8588-0663AE3D8852}">
      <dsp:nvSpPr>
        <dsp:cNvPr id="0" name=""/>
        <dsp:cNvSpPr/>
      </dsp:nvSpPr>
      <dsp:spPr>
        <a:xfrm>
          <a:off x="0" y="1563386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Introduction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1621871"/>
        <a:ext cx="16139030" cy="1081110"/>
      </dsp:txXfrm>
    </dsp:sp>
    <dsp:sp modelId="{7397A9DE-0EF5-7E4E-896E-B7F1AAB95B10}">
      <dsp:nvSpPr>
        <dsp:cNvPr id="0" name=""/>
        <dsp:cNvSpPr/>
      </dsp:nvSpPr>
      <dsp:spPr>
        <a:xfrm>
          <a:off x="738916" y="2466499"/>
          <a:ext cx="14778167" cy="1409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Examples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15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Definition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2466499"/>
        <a:ext cx="14778167" cy="1409120"/>
      </dsp:txXfrm>
    </dsp:sp>
    <dsp:sp modelId="{406CD274-4758-614A-BBA7-79B5B4855766}">
      <dsp:nvSpPr>
        <dsp:cNvPr id="0" name=""/>
        <dsp:cNvSpPr/>
      </dsp:nvSpPr>
      <dsp:spPr>
        <a:xfrm>
          <a:off x="0" y="3816628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Methods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3875113"/>
        <a:ext cx="16139030" cy="1081110"/>
      </dsp:txXfrm>
    </dsp:sp>
    <dsp:sp modelId="{633AD05C-5EDA-2C45-8A12-661EF2F41A3A}">
      <dsp:nvSpPr>
        <dsp:cNvPr id="0" name=""/>
        <dsp:cNvSpPr/>
      </dsp:nvSpPr>
      <dsp:spPr>
        <a:xfrm>
          <a:off x="738916" y="4926216"/>
          <a:ext cx="14778167" cy="1324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128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FTRL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Tx/>
            <a:buNone/>
          </a:pP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Mirror</a:t>
          </a:r>
          <a:r>
            <a:rPr lang="zh-CN" altLang="en-US" sz="3300" kern="1200" dirty="0">
              <a:solidFill>
                <a:schemeClr val="bg1">
                  <a:lumMod val="65000"/>
                </a:schemeClr>
              </a:solidFill>
            </a:rPr>
            <a:t> </a:t>
          </a:r>
          <a:r>
            <a:rPr lang="en-US" altLang="zh-CN" sz="3300" kern="1200" dirty="0">
              <a:solidFill>
                <a:schemeClr val="bg1">
                  <a:lumMod val="65000"/>
                </a:schemeClr>
              </a:solidFill>
            </a:rPr>
            <a:t>Descent</a:t>
          </a:r>
          <a:endParaRPr lang="zh-CN" altLang="en-US" sz="3300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738916" y="4926216"/>
        <a:ext cx="14778167" cy="1324798"/>
      </dsp:txXfrm>
    </dsp:sp>
    <dsp:sp modelId="{D1610563-2EF1-1D46-B6D7-4F079E620580}">
      <dsp:nvSpPr>
        <dsp:cNvPr id="0" name=""/>
        <dsp:cNvSpPr/>
      </dsp:nvSpPr>
      <dsp:spPr>
        <a:xfrm>
          <a:off x="0" y="6044542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tx1"/>
              </a:solidFill>
            </a:rPr>
            <a:t>Sparsity</a:t>
          </a:r>
          <a:endParaRPr lang="zh-CN" altLang="en-US" sz="4800" b="1" kern="1200" dirty="0">
            <a:solidFill>
              <a:schemeClr val="tx1"/>
            </a:solidFill>
          </a:endParaRPr>
        </a:p>
      </dsp:txBody>
      <dsp:txXfrm>
        <a:off x="58485" y="6103027"/>
        <a:ext cx="16139030" cy="1081110"/>
      </dsp:txXfrm>
    </dsp:sp>
    <dsp:sp modelId="{A4257DE3-B279-2646-9DC2-E8AA21ADDD37}">
      <dsp:nvSpPr>
        <dsp:cNvPr id="0" name=""/>
        <dsp:cNvSpPr/>
      </dsp:nvSpPr>
      <dsp:spPr>
        <a:xfrm>
          <a:off x="0" y="7279459"/>
          <a:ext cx="16256000" cy="119808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b="1" kern="1200" dirty="0">
              <a:solidFill>
                <a:schemeClr val="bg1">
                  <a:lumMod val="65000"/>
                </a:schemeClr>
              </a:solidFill>
            </a:rPr>
            <a:t>Extensions</a:t>
          </a:r>
          <a:endParaRPr lang="zh-CN" altLang="en-US" sz="4800" b="1" kern="1200" dirty="0">
            <a:solidFill>
              <a:schemeClr val="bg1">
                <a:lumMod val="65000"/>
              </a:schemeClr>
            </a:solidFill>
          </a:endParaRPr>
        </a:p>
      </dsp:txBody>
      <dsp:txXfrm>
        <a:off x="58485" y="7337944"/>
        <a:ext cx="16139030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73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72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3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5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57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7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6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67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1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789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74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17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7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5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246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21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9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7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61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32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31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29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19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626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496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45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6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24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06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35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44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01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602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17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60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28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70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40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75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227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7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55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76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04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60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5587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070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46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93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62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76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26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5653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52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855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105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86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9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9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200" dirty="0">
              <a:solidFill>
                <a:srgbClr val="4D4D4D"/>
              </a:solidFill>
              <a:latin typeface="DengXian" panose="02010600030101010101" pitchFamily="2" charset="-122"/>
              <a:ea typeface="DengXian" panose="02010600030101010101" pitchFamily="2" charset="-122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9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3B58525-3495-864F-8D9B-C00999275C9A}" type="datetimeFigureOut">
              <a:rPr kumimoji="1" lang="zh-CN" altLang="en-US" smtClean="0"/>
              <a:t>2018/11/15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3064646" y="12816951"/>
            <a:ext cx="452048" cy="415498"/>
          </a:xfrm>
        </p:spPr>
        <p:txBody>
          <a:bodyPr/>
          <a:lstStyle/>
          <a:p>
            <a:fld id="{E94F539D-20DE-4643-B79C-4A2AAC5ABD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2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80660" y="1180213"/>
            <a:ext cx="19448901" cy="8714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627817" y="2593731"/>
            <a:ext cx="19669325" cy="99674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2pPr>
              <a:defRPr sz="4000"/>
            </a:lvl2pPr>
            <a:lvl3pPr>
              <a:defRPr sz="3800"/>
            </a:lvl3pPr>
            <a:lvl4pPr>
              <a:defRPr sz="36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090873" y="12816951"/>
            <a:ext cx="399594" cy="4064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2200"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xian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819" y="2303625"/>
            <a:ext cx="21386184" cy="45764"/>
          </a:xfrm>
          <a:prstGeom prst="rect">
            <a:avLst/>
          </a:prstGeom>
          <a:ln w="3175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88719"/>
          </a:solidFill>
          <a:uFillTx/>
          <a:latin typeface="FZLanTingHeiS-L-GB"/>
          <a:ea typeface="FZLanTingHeiS-L-GB"/>
          <a:cs typeface="FZLanTingHeiS-L-GB"/>
          <a:sym typeface="FZLanTingHeiS-L-GB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333333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99.emf"/><Relationship Id="rId9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DD5DA016-E11C-7349-8A7A-4014137E37AB}"/>
              </a:ext>
            </a:extLst>
          </p:cNvPr>
          <p:cNvSpPr txBox="1"/>
          <p:nvPr/>
        </p:nvSpPr>
        <p:spPr>
          <a:xfrm>
            <a:off x="1457126" y="4297729"/>
            <a:ext cx="1547402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800" b="1" u="none" strike="noStrike" cap="none" spc="0" normalizeH="0" baseline="0" dirty="0">
                <a:ln>
                  <a:noFill/>
                </a:ln>
                <a:solidFill>
                  <a:srgbClr val="F98818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Kaiti TC" charset="-120"/>
                <a:sym typeface="Helvetica Light"/>
              </a:rPr>
              <a:t>Online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23307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OCO-Regret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6DF692-2B7F-CE45-8AC1-749B7FBA40B4}"/>
              </a:ext>
            </a:extLst>
          </p:cNvPr>
          <p:cNvSpPr/>
          <p:nvPr/>
        </p:nvSpPr>
        <p:spPr>
          <a:xfrm>
            <a:off x="2122715" y="2800310"/>
            <a:ext cx="20914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diﬀerence between the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cumulative loss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 cumulative loss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regret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sz="3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243D1-1294-FC40-9FF8-6B251CA0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0" y="4563080"/>
            <a:ext cx="7172106" cy="952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EC6707-EA41-8B40-93D8-C0375FCC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874" y="8533990"/>
            <a:ext cx="5918510" cy="2531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964A41-C2E5-4E42-BC43-ACD6BC38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124677"/>
            <a:ext cx="13482252" cy="4818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ABA251-5884-254E-B5FD-5EAA4BA7E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0283" y="11393333"/>
            <a:ext cx="9216553" cy="375879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A676B583-3483-1A40-A84A-149992602C96}"/>
              </a:ext>
            </a:extLst>
          </p:cNvPr>
          <p:cNvSpPr/>
          <p:nvPr/>
        </p:nvSpPr>
        <p:spPr>
          <a:xfrm rot="1871572">
            <a:off x="15786481" y="7248123"/>
            <a:ext cx="780786" cy="3784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F25874-A6A2-0A49-85B9-87A241CE267C}"/>
              </a:ext>
            </a:extLst>
          </p:cNvPr>
          <p:cNvSpPr/>
          <p:nvPr/>
        </p:nvSpPr>
        <p:spPr>
          <a:xfrm>
            <a:off x="14153324" y="8026399"/>
            <a:ext cx="9646475" cy="4139537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65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Comparisons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4FDF6-7A61-0147-82A5-91C6F16E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26" y="2878187"/>
            <a:ext cx="21295033" cy="63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152318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361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9A13FE-E8D8-8242-89A8-E081D687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41931"/>
            <a:ext cx="6269442" cy="29984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511FBDF-439E-C94E-AF77-98A19FF13A2C}"/>
              </a:ext>
            </a:extLst>
          </p:cNvPr>
          <p:cNvSpPr/>
          <p:nvPr/>
        </p:nvSpPr>
        <p:spPr>
          <a:xfrm>
            <a:off x="2122714" y="7018348"/>
            <a:ext cx="20914266" cy="24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(minimize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t)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slower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increases.</a:t>
            </a:r>
            <a:r>
              <a:rPr lang="zh-CN" altLang="en-US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Impractical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CN" altLang="en-US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situations.</a:t>
            </a:r>
            <a:endParaRPr lang="en" altLang="zh-CN" sz="36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F6217A-DBF8-8642-8154-5EA401DE34F3}"/>
              </a:ext>
            </a:extLst>
          </p:cNvPr>
          <p:cNvSpPr/>
          <p:nvPr/>
        </p:nvSpPr>
        <p:spPr>
          <a:xfrm>
            <a:off x="2039587" y="2387354"/>
            <a:ext cx="1115083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Bound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479660C-6FFC-AE4F-96F4-48F22F00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208" y="2387354"/>
            <a:ext cx="9605372" cy="104142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B9388A-AFE9-D346-B0B1-BEF73BD4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3436383"/>
            <a:ext cx="10069524" cy="1460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F12879-7C1D-9040-8432-B04660805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7594476"/>
            <a:ext cx="12100488" cy="39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845435-CE7F-614D-B551-5CB4801A2122}"/>
              </a:ext>
            </a:extLst>
          </p:cNvPr>
          <p:cNvSpPr/>
          <p:nvPr/>
        </p:nvSpPr>
        <p:spPr>
          <a:xfrm>
            <a:off x="2122714" y="2387354"/>
            <a:ext cx="1115083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FTL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works.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EA1553-8058-584A-940A-F77BEDBF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364" y="3436384"/>
            <a:ext cx="12791331" cy="981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8527E-C527-8849-A6ED-C6913A47F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509" y="5677213"/>
            <a:ext cx="10830372" cy="2967043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BFCDE01-4696-2B44-B096-DA24C16C358B}"/>
              </a:ext>
            </a:extLst>
          </p:cNvPr>
          <p:cNvSpPr/>
          <p:nvPr/>
        </p:nvSpPr>
        <p:spPr>
          <a:xfrm>
            <a:off x="11882410" y="7281476"/>
            <a:ext cx="780786" cy="37842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3D999-00E0-AA4E-8B7D-D826F1CE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76" y="5644945"/>
            <a:ext cx="11646691" cy="677776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6AABF30-3B89-CA41-94F5-9FF4669D94F3}"/>
              </a:ext>
            </a:extLst>
          </p:cNvPr>
          <p:cNvSpPr/>
          <p:nvPr/>
        </p:nvSpPr>
        <p:spPr>
          <a:xfrm>
            <a:off x="758652" y="5291456"/>
            <a:ext cx="11421944" cy="753554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DB39DB-36E2-C048-BB57-3D88FD34EB57}"/>
              </a:ext>
            </a:extLst>
          </p:cNvPr>
          <p:cNvSpPr/>
          <p:nvPr/>
        </p:nvSpPr>
        <p:spPr>
          <a:xfrm>
            <a:off x="12376420" y="5291456"/>
            <a:ext cx="10381980" cy="387794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46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845435-CE7F-614D-B551-5CB4801A2122}"/>
              </a:ext>
            </a:extLst>
          </p:cNvPr>
          <p:cNvSpPr/>
          <p:nvPr/>
        </p:nvSpPr>
        <p:spPr>
          <a:xfrm>
            <a:off x="2122714" y="2387354"/>
            <a:ext cx="14366050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FTL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fails. </a:t>
            </a:r>
            <a:r>
              <a:rPr lang="en-US" altLang="zh-CN" sz="36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(A case of Online Linear Optimization)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251AEE-C719-904B-9DE1-73849B36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646332"/>
            <a:ext cx="14366050" cy="39933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15BF4E-015F-7840-84C1-09E61DC0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963" y="7639663"/>
            <a:ext cx="14051976" cy="38245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ECA6E-EC3A-4742-AF55-8F5C067C7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79" y="11464207"/>
            <a:ext cx="11056356" cy="9213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9DE0273-26CC-8C43-8B01-7D8861D6681B}"/>
              </a:ext>
            </a:extLst>
          </p:cNvPr>
          <p:cNvSpPr/>
          <p:nvPr/>
        </p:nvSpPr>
        <p:spPr>
          <a:xfrm>
            <a:off x="8209742" y="12138568"/>
            <a:ext cx="694949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Linearly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grows,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convergence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9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550AEA-6606-6641-9C77-BCF3125E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28285"/>
            <a:ext cx="7817497" cy="31235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436665-04E4-BD49-8CEA-5A3BFB915FE7}"/>
              </a:ext>
            </a:extLst>
          </p:cNvPr>
          <p:cNvSpPr/>
          <p:nvPr/>
        </p:nvSpPr>
        <p:spPr>
          <a:xfrm>
            <a:off x="8976657" y="3434164"/>
            <a:ext cx="9576813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Stabilize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adding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F0FAC6-292D-AD47-919E-DEE2C2D7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3" y="6428421"/>
            <a:ext cx="13658002" cy="41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0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4A686A-3F73-DC4D-9CF3-CF7272A0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90888"/>
            <a:ext cx="14132647" cy="71675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3EBDEB-9BB3-4045-94BE-1C17280B71AF}"/>
              </a:ext>
            </a:extLst>
          </p:cNvPr>
          <p:cNvSpPr/>
          <p:nvPr/>
        </p:nvSpPr>
        <p:spPr>
          <a:xfrm>
            <a:off x="12018356" y="10117394"/>
            <a:ext cx="553222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Online Gradient Descent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4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F66F80-D480-D14D-B173-F023BA4671B8}"/>
              </a:ext>
            </a:extLst>
          </p:cNvPr>
          <p:cNvSpPr/>
          <p:nvPr/>
        </p:nvSpPr>
        <p:spPr>
          <a:xfrm>
            <a:off x="2122714" y="2549261"/>
            <a:ext cx="12242215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Bound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for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with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Online Linear Optimization </a:t>
            </a:r>
            <a:r>
              <a:rPr lang="en-US" altLang="zh-CN" sz="32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problem</a:t>
            </a:r>
            <a:endParaRPr lang="en" altLang="zh-CN" sz="32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AEDE8-AF61-B945-96B9-776DF9CC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05" y="3677292"/>
            <a:ext cx="12729388" cy="86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7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922948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6350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2C0B33-3C86-2646-B3EC-F4F9D9F4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677446"/>
            <a:ext cx="7312310" cy="1511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405BC7-71B5-0140-A4BC-2D0B1EF6F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468" y="2677446"/>
            <a:ext cx="13889422" cy="3432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6BD428-FB6D-B64C-A4BC-FCB3F61E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7714635"/>
            <a:ext cx="14366004" cy="41430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6E7C31-E707-0641-B749-AD094FAE4600}"/>
              </a:ext>
            </a:extLst>
          </p:cNvPr>
          <p:cNvSpPr/>
          <p:nvPr/>
        </p:nvSpPr>
        <p:spPr>
          <a:xfrm>
            <a:off x="17666472" y="9030256"/>
            <a:ext cx="424751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How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construct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42098A-680C-D243-A2B4-7D9C2EE5CED3}"/>
              </a:ext>
            </a:extLst>
          </p:cNvPr>
          <p:cNvSpPr/>
          <p:nvPr/>
        </p:nvSpPr>
        <p:spPr>
          <a:xfrm>
            <a:off x="1778000" y="7131669"/>
            <a:ext cx="14198600" cy="532241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917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F9471E-FAE9-6641-AB7B-D87737987F41}"/>
              </a:ext>
            </a:extLst>
          </p:cNvPr>
          <p:cNvSpPr/>
          <p:nvPr/>
        </p:nvSpPr>
        <p:spPr>
          <a:xfrm>
            <a:off x="2122714" y="2570462"/>
            <a:ext cx="7286758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transform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f_t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39DFD7-69CC-564F-BBAE-6FF51E1A0164}"/>
              </a:ext>
            </a:extLst>
          </p:cNvPr>
          <p:cNvSpPr/>
          <p:nvPr/>
        </p:nvSpPr>
        <p:spPr>
          <a:xfrm>
            <a:off x="7875665" y="10658194"/>
            <a:ext cx="11914564" cy="838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Note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transform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algorithm-free.</a:t>
            </a:r>
            <a:endParaRPr lang="en" altLang="zh-CN" sz="36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7B6DEC-FD0F-A143-B0FD-0D2F5281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4028556"/>
            <a:ext cx="13399668" cy="66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3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Linearization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3C953D-67F6-B849-85A9-68EA20C3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7"/>
            <a:ext cx="17595387" cy="73741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CEA97-046F-B144-94BD-D712D4D2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0" y="11195050"/>
            <a:ext cx="14153868" cy="10223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A91D3F-F52C-9D41-B3CA-D973C9C32044}"/>
              </a:ext>
            </a:extLst>
          </p:cNvPr>
          <p:cNvSpPr/>
          <p:nvPr/>
        </p:nvSpPr>
        <p:spPr>
          <a:xfrm>
            <a:off x="17983200" y="8407400"/>
            <a:ext cx="1549400" cy="8382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A3CFFD7-644B-694A-B66D-A37BD24AF101}"/>
              </a:ext>
            </a:extLst>
          </p:cNvPr>
          <p:cNvCxnSpPr/>
          <p:nvPr/>
        </p:nvCxnSpPr>
        <p:spPr>
          <a:xfrm flipV="1">
            <a:off x="15875000" y="9601200"/>
            <a:ext cx="2489200" cy="1371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183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Diagram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AF42F-DC35-C04E-9C2D-A13F3C19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5" y="2861188"/>
            <a:ext cx="12634686" cy="2897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DA193-E98E-6A48-8963-FB741872E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1578" y="4092089"/>
            <a:ext cx="5087374" cy="4360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7A360D-5FBB-084A-A082-17A183CB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099171"/>
            <a:ext cx="12761685" cy="2861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D0D4B3-238F-CA4F-98B5-8FD21DF19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578" y="7000976"/>
            <a:ext cx="4044134" cy="5291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A54E83-5170-F14D-A6A5-1B6D925B3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14" y="9301178"/>
            <a:ext cx="12706903" cy="28400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F677F9-8EDA-7A4C-9A72-462BF5919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1578" y="10398223"/>
            <a:ext cx="8186422" cy="6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3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FTRL-strong convexity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24C9A-F211-6E4A-A6EC-C942538C8AC7}"/>
              </a:ext>
            </a:extLst>
          </p:cNvPr>
          <p:cNvSpPr/>
          <p:nvPr/>
        </p:nvSpPr>
        <p:spPr>
          <a:xfrm>
            <a:off x="12429671" y="3340932"/>
            <a:ext cx="113447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with good properties can ensure convergence.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A37B09-A74F-DB45-8074-540E8881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468772"/>
            <a:ext cx="13123606" cy="21794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876AA6-2D92-7E41-819E-6C0440D7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6572250"/>
            <a:ext cx="14483036" cy="24447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B8C8FC3-A404-AF4E-8D9E-58830C0C572B}"/>
              </a:ext>
            </a:extLst>
          </p:cNvPr>
          <p:cNvSpPr/>
          <p:nvPr/>
        </p:nvSpPr>
        <p:spPr>
          <a:xfrm>
            <a:off x="10956471" y="7264268"/>
            <a:ext cx="23023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39065E-4FA1-A749-A0EF-40732807A7E9}"/>
              </a:ext>
            </a:extLst>
          </p:cNvPr>
          <p:cNvSpPr/>
          <p:nvPr/>
        </p:nvSpPr>
        <p:spPr>
          <a:xfrm>
            <a:off x="16188870" y="8261087"/>
            <a:ext cx="410572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Strongly 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2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dirty="0"/>
              <a:t>Preliminaries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559AC5-6B7F-034A-AD34-13100734AA6E}"/>
              </a:ext>
            </a:extLst>
          </p:cNvPr>
          <p:cNvSpPr/>
          <p:nvPr/>
        </p:nvSpPr>
        <p:spPr>
          <a:xfrm>
            <a:off x="2122714" y="2278743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Norm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0B363-17B2-1640-AFBB-2BADD16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486150"/>
            <a:ext cx="10232858" cy="3600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8FA83-D749-7941-BC9B-E63BCC7A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699" y="3146200"/>
            <a:ext cx="7238153" cy="2108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612290E-4175-8D47-9222-095B6D914ECF}"/>
              </a:ext>
            </a:extLst>
          </p:cNvPr>
          <p:cNvSpPr/>
          <p:nvPr/>
        </p:nvSpPr>
        <p:spPr>
          <a:xfrm>
            <a:off x="13959114" y="2283715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Examples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E59E0-DB08-7544-B44C-655A760EA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8395607"/>
            <a:ext cx="19308537" cy="214539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683D02D-BFAE-F341-AB23-3335F6BF3AB3}"/>
              </a:ext>
            </a:extLst>
          </p:cNvPr>
          <p:cNvSpPr/>
          <p:nvPr/>
        </p:nvSpPr>
        <p:spPr>
          <a:xfrm>
            <a:off x="2122714" y="7538094"/>
            <a:ext cx="2220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Dual norm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D2ADF7-D67E-FB40-BDEC-9151B4426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514" y="11198226"/>
            <a:ext cx="8367486" cy="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0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dirty="0"/>
              <a:t>Preliminaries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559AC5-6B7F-034A-AD34-13100734AA6E}"/>
              </a:ext>
            </a:extLst>
          </p:cNvPr>
          <p:cNvSpPr/>
          <p:nvPr/>
        </p:nvSpPr>
        <p:spPr>
          <a:xfrm>
            <a:off x="2122714" y="2278743"/>
            <a:ext cx="37700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Strongly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Convexity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10DFB5-D530-674E-B0E8-7FC3FE59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326285"/>
            <a:ext cx="13980868" cy="21855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75686-2E21-D54B-B1F4-21B6E237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458" y="2468772"/>
            <a:ext cx="7879542" cy="52020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2626B7-94CC-8B45-AEA0-7A805B2AC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6660942"/>
            <a:ext cx="13846044" cy="60004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202E1B0-8B0E-F845-B9DD-947C398E22A9}"/>
              </a:ext>
            </a:extLst>
          </p:cNvPr>
          <p:cNvSpPr/>
          <p:nvPr/>
        </p:nvSpPr>
        <p:spPr>
          <a:xfrm>
            <a:off x="1727200" y="6324600"/>
            <a:ext cx="13944600" cy="67056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465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with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strongly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convex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regularizer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EFA17C-66B5-7447-A377-A481165F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38" y="8223250"/>
            <a:ext cx="7206782" cy="35623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8FD58D-2E03-8340-8D2A-ABC32AB97697}"/>
              </a:ext>
            </a:extLst>
          </p:cNvPr>
          <p:cNvSpPr/>
          <p:nvPr/>
        </p:nvSpPr>
        <p:spPr>
          <a:xfrm>
            <a:off x="15712620" y="7961487"/>
            <a:ext cx="7223579" cy="412797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CC1DCC-EEE4-B742-87B1-0451B587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3" y="2468772"/>
            <a:ext cx="14346565" cy="93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5CB0C2-1AA3-A84D-9248-92695DC8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780527"/>
            <a:ext cx="10323286" cy="5011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3306BB-7679-924E-8D73-09A476EA2EC4}"/>
              </a:ext>
            </a:extLst>
          </p:cNvPr>
          <p:cNvSpPr/>
          <p:nvPr/>
        </p:nvSpPr>
        <p:spPr>
          <a:xfrm>
            <a:off x="12446000" y="2500735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R(w) stays the same for each round.  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D36678-EAAF-E341-80A3-6B468DE1EBA8}"/>
              </a:ext>
            </a:extLst>
          </p:cNvPr>
          <p:cNvSpPr/>
          <p:nvPr/>
        </p:nvSpPr>
        <p:spPr>
          <a:xfrm>
            <a:off x="2122714" y="3646921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adaptive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algorithm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0EE0CF-1480-E944-B9B0-FA754946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13" y="4564896"/>
            <a:ext cx="13320487" cy="57505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7BC38A-D8C0-094F-8D75-569928AEB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3" y="10820072"/>
            <a:ext cx="14859417" cy="10163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DB72A9-0473-D548-93A7-06C353315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6200" y="6784360"/>
            <a:ext cx="3937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542B10-290C-8A4E-9284-1D1BC513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253602"/>
            <a:ext cx="16241792" cy="48743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C8D854-0A17-AA41-BC28-451F8549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2970" y="4914900"/>
            <a:ext cx="5169238" cy="62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C709CF-15A1-D94F-B937-9AB0773FC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970" y="7516000"/>
            <a:ext cx="6262800" cy="612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3D54D01-DC04-F249-B0E7-FE172CBB4BE2}"/>
              </a:ext>
            </a:extLst>
          </p:cNvPr>
          <p:cNvSpPr/>
          <p:nvPr/>
        </p:nvSpPr>
        <p:spPr>
          <a:xfrm>
            <a:off x="2122714" y="9204459"/>
            <a:ext cx="145904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Centered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Proximal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cases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cover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most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situations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practical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usages.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F6E029-EE1F-7F46-82F8-4638379E73C9}"/>
              </a:ext>
            </a:extLst>
          </p:cNvPr>
          <p:cNvSpPr/>
          <p:nvPr/>
        </p:nvSpPr>
        <p:spPr>
          <a:xfrm>
            <a:off x="2122714" y="2800310"/>
            <a:ext cx="1841581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CN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032FD51-671A-B24F-9ED2-C20C4BE44705}"/>
              </a:ext>
            </a:extLst>
          </p:cNvPr>
          <p:cNvSpPr/>
          <p:nvPr/>
        </p:nvSpPr>
        <p:spPr>
          <a:xfrm>
            <a:off x="2122715" y="3943495"/>
            <a:ext cx="197343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learner receives samples and must select a generalization function (called the </a:t>
            </a:r>
            <a:r>
              <a:rPr lang="en" altLang="zh-CN" sz="4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a certain class of possible functions. The goal is that, with high probability (the "probably" part), the selected function will have low </a:t>
            </a:r>
            <a:r>
              <a:rPr lang="en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error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. The learner must be able to learn the concept given any arbitrary </a:t>
            </a:r>
            <a:r>
              <a:rPr lang="en" altLang="zh-C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samples.</a:t>
            </a:r>
            <a:endParaRPr lang="zh-C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975413D8-92ED-5845-BB22-98101207F16F}"/>
              </a:ext>
            </a:extLst>
          </p:cNvPr>
          <p:cNvSpPr/>
          <p:nvPr/>
        </p:nvSpPr>
        <p:spPr>
          <a:xfrm>
            <a:off x="2377589" y="10513180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</a:p>
        </p:txBody>
      </p:sp>
      <p:sp>
        <p:nvSpPr>
          <p:cNvPr id="20" name="罐形 19">
            <a:extLst>
              <a:ext uri="{FF2B5EF4-FFF2-40B4-BE49-F238E27FC236}">
                <a16:creationId xmlns:a16="http://schemas.microsoft.com/office/drawing/2014/main" id="{D8DF8757-8CD7-D445-81AB-E8DE08170C73}"/>
              </a:ext>
            </a:extLst>
          </p:cNvPr>
          <p:cNvSpPr/>
          <p:nvPr/>
        </p:nvSpPr>
        <p:spPr>
          <a:xfrm>
            <a:off x="2359743" y="7106478"/>
            <a:ext cx="3499519" cy="2214504"/>
          </a:xfrm>
          <a:prstGeom prst="can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5DA9C5D-5979-8E46-837E-B29124D2A0C9}"/>
              </a:ext>
            </a:extLst>
          </p:cNvPr>
          <p:cNvSpPr txBox="1"/>
          <p:nvPr/>
        </p:nvSpPr>
        <p:spPr>
          <a:xfrm>
            <a:off x="2614618" y="8266984"/>
            <a:ext cx="3244644" cy="938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i.i.d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.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from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an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unknown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distribution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C34A04B-D4B1-684C-9781-31033CC6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8" y="7525485"/>
            <a:ext cx="2429330" cy="84351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9E8182F-9723-644B-8EE7-5985EB1A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927" y="9200560"/>
            <a:ext cx="3042674" cy="996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D1A71-68A0-634D-912B-89CDBA990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642" y="9200560"/>
            <a:ext cx="7783288" cy="28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3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D54D01-DC04-F249-B0E7-FE172CBB4BE2}"/>
              </a:ext>
            </a:extLst>
          </p:cNvPr>
          <p:cNvSpPr/>
          <p:nvPr/>
        </p:nvSpPr>
        <p:spPr>
          <a:xfrm>
            <a:off x="2122714" y="2497689"/>
            <a:ext cx="145904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rate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regularizers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C9655-3777-124C-8099-3521F566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74148"/>
            <a:ext cx="14218410" cy="8313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B3B181-7B9F-C949-A644-BC5C14F7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450" y="9804400"/>
            <a:ext cx="9167600" cy="20828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C650DC-A14F-884C-B6B5-94482C71F7A9}"/>
              </a:ext>
            </a:extLst>
          </p:cNvPr>
          <p:cNvSpPr/>
          <p:nvPr/>
        </p:nvSpPr>
        <p:spPr>
          <a:xfrm>
            <a:off x="14122400" y="9448800"/>
            <a:ext cx="8813800" cy="275894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F93800-C7A8-4545-A5C6-C6165753C6AE}"/>
              </a:ext>
            </a:extLst>
          </p:cNvPr>
          <p:cNvSpPr/>
          <p:nvPr/>
        </p:nvSpPr>
        <p:spPr>
          <a:xfrm>
            <a:off x="10596262" y="9912087"/>
            <a:ext cx="192593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Adaptive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4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9C6B4F-AB6F-D641-A3E2-B2FEFB1A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6"/>
            <a:ext cx="14718206" cy="84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8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440FE-C180-9640-B6CB-FEABEBB0D8E8}"/>
              </a:ext>
            </a:extLst>
          </p:cNvPr>
          <p:cNvSpPr/>
          <p:nvPr/>
        </p:nvSpPr>
        <p:spPr>
          <a:xfrm>
            <a:off x="2122714" y="2497689"/>
            <a:ext cx="772160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l2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regularizer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30F495-C431-8747-85B6-770ED084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14" y="3891172"/>
            <a:ext cx="14949725" cy="7588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419060-87D3-BF48-B813-6F044B241904}"/>
              </a:ext>
            </a:extLst>
          </p:cNvPr>
          <p:cNvSpPr/>
          <p:nvPr/>
        </p:nvSpPr>
        <p:spPr>
          <a:xfrm>
            <a:off x="2867093" y="8865792"/>
            <a:ext cx="1755707" cy="965200"/>
          </a:xfrm>
          <a:prstGeom prst="rect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5478FFC-A6A2-684B-B1B6-C43CC35B8230}"/>
              </a:ext>
            </a:extLst>
          </p:cNvPr>
          <p:cNvGrpSpPr/>
          <p:nvPr/>
        </p:nvGrpSpPr>
        <p:grpSpPr>
          <a:xfrm>
            <a:off x="16510000" y="3289869"/>
            <a:ext cx="4658573" cy="1648599"/>
            <a:chOff x="17780000" y="3304401"/>
            <a:chExt cx="4658573" cy="16485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46813C3-3F67-2844-9738-E6B11518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67778" y="3540544"/>
              <a:ext cx="4470795" cy="116977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83762A-050C-224E-BC9E-D279197C9C7E}"/>
                </a:ext>
              </a:extLst>
            </p:cNvPr>
            <p:cNvSpPr/>
            <p:nvPr/>
          </p:nvSpPr>
          <p:spPr>
            <a:xfrm>
              <a:off x="17780000" y="3304401"/>
              <a:ext cx="4140200" cy="1648599"/>
            </a:xfrm>
            <a:prstGeom prst="rect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BF4B615-C04F-614C-8BEF-BFD7DD951D50}"/>
              </a:ext>
            </a:extLst>
          </p:cNvPr>
          <p:cNvCxnSpPr>
            <a:cxnSpLocks/>
          </p:cNvCxnSpPr>
          <p:nvPr/>
        </p:nvCxnSpPr>
        <p:spPr>
          <a:xfrm flipH="1">
            <a:off x="12598400" y="3499688"/>
            <a:ext cx="3733800" cy="350628"/>
          </a:xfrm>
          <a:prstGeom prst="straightConnector1">
            <a:avLst/>
          </a:prstGeom>
          <a:noFill/>
          <a:ln w="381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EB243FC-F275-784F-9199-25FD4B1C5219}"/>
              </a:ext>
            </a:extLst>
          </p:cNvPr>
          <p:cNvSpPr/>
          <p:nvPr/>
        </p:nvSpPr>
        <p:spPr>
          <a:xfrm>
            <a:off x="14091958" y="8916592"/>
            <a:ext cx="9682433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adaptively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knowing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A1A92C-8444-AC4C-AF3C-07AB0B4A69E6}"/>
              </a:ext>
            </a:extLst>
          </p:cNvPr>
          <p:cNvSpPr/>
          <p:nvPr/>
        </p:nvSpPr>
        <p:spPr>
          <a:xfrm>
            <a:off x="13964957" y="8916592"/>
            <a:ext cx="9707833" cy="367176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3541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92EF36-3B56-E247-ACA9-6F499814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61186"/>
            <a:ext cx="14415450" cy="80608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CFD62EE-1A09-A84E-998E-DF4E095B971E}"/>
              </a:ext>
            </a:extLst>
          </p:cNvPr>
          <p:cNvSpPr/>
          <p:nvPr/>
        </p:nvSpPr>
        <p:spPr>
          <a:xfrm>
            <a:off x="13685557" y="6621029"/>
            <a:ext cx="9682443" cy="4693384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10FD3F-B704-3648-8651-DB9AEF2DDF66}"/>
              </a:ext>
            </a:extLst>
          </p:cNvPr>
          <p:cNvSpPr/>
          <p:nvPr/>
        </p:nvSpPr>
        <p:spPr>
          <a:xfrm>
            <a:off x="14091958" y="6609616"/>
            <a:ext cx="9682433" cy="4435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FTRL-Proximal.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advance.</a:t>
            </a:r>
          </a:p>
        </p:txBody>
      </p:sp>
    </p:spTree>
    <p:extLst>
      <p:ext uri="{BB962C8B-B14F-4D97-AF65-F5344CB8AC3E}">
        <p14:creationId xmlns:p14="http://schemas.microsoft.com/office/powerpoint/2010/main" val="243551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0218C-F49D-7B47-B9FA-E38849C5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861186"/>
            <a:ext cx="16248421" cy="62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Bound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44A8D4-833F-4B4C-B7E3-3CB04819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9" y="2468772"/>
            <a:ext cx="12373341" cy="995182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8DF3635-C803-4C46-A38C-95E1FAE4185C}"/>
              </a:ext>
            </a:extLst>
          </p:cNvPr>
          <p:cNvGrpSpPr/>
          <p:nvPr/>
        </p:nvGrpSpPr>
        <p:grpSpPr>
          <a:xfrm>
            <a:off x="12928601" y="7873999"/>
            <a:ext cx="10756815" cy="3338813"/>
            <a:chOff x="12928601" y="9702799"/>
            <a:chExt cx="10756815" cy="33388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0848EF-2683-9B46-ACED-DDF1DB7A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31799" y="10102850"/>
              <a:ext cx="10553617" cy="267335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4B4850-55C2-5145-AC31-D485A61779DC}"/>
                </a:ext>
              </a:extLst>
            </p:cNvPr>
            <p:cNvSpPr/>
            <p:nvPr/>
          </p:nvSpPr>
          <p:spPr>
            <a:xfrm>
              <a:off x="12928601" y="9702799"/>
              <a:ext cx="10033000" cy="3338813"/>
            </a:xfrm>
            <a:prstGeom prst="rect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dash"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62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Adaptive-FTRL: Additional Reg.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59073-36DC-4D46-B4D8-B16D1225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47950"/>
            <a:ext cx="14843565" cy="92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3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136007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972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04CEF-1B5A-114E-BE9C-90143B1E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717800"/>
            <a:ext cx="14458901" cy="8712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9F5C9C-AA24-F94F-B9DC-9ECEF01DD763}"/>
              </a:ext>
            </a:extLst>
          </p:cNvPr>
          <p:cNvSpPr/>
          <p:nvPr/>
        </p:nvSpPr>
        <p:spPr>
          <a:xfrm>
            <a:off x="14009914" y="9951828"/>
            <a:ext cx="9332686" cy="22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Note: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f_t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but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nonlinear,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sub-gradients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linearize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F54C5A-6390-F74A-890A-4EFB01670CC7}"/>
              </a:ext>
            </a:extLst>
          </p:cNvPr>
          <p:cNvSpPr/>
          <p:nvPr/>
        </p:nvSpPr>
        <p:spPr>
          <a:xfrm>
            <a:off x="13660157" y="9951827"/>
            <a:ext cx="9453843" cy="2607185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9597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BDE4CF-F190-D94F-975D-3A2BACFFF28B}"/>
              </a:ext>
            </a:extLst>
          </p:cNvPr>
          <p:cNvSpPr/>
          <p:nvPr/>
        </p:nvSpPr>
        <p:spPr>
          <a:xfrm>
            <a:off x="2509558" y="3852585"/>
            <a:ext cx="9456324" cy="4161908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34CFAE-3BA4-BA47-B5BA-E5DDB674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78" y="2750734"/>
            <a:ext cx="12362433" cy="5066857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76E7AF50-BC89-9247-A522-CF46ADCE6E9E}"/>
              </a:ext>
            </a:extLst>
          </p:cNvPr>
          <p:cNvGrpSpPr>
            <a:grpSpLocks noChangeAspect="1"/>
          </p:cNvGrpSpPr>
          <p:nvPr/>
        </p:nvGrpSpPr>
        <p:grpSpPr>
          <a:xfrm>
            <a:off x="15103649" y="3624943"/>
            <a:ext cx="7169877" cy="4617191"/>
            <a:chOff x="15316300" y="3200400"/>
            <a:chExt cx="8330509" cy="5364604"/>
          </a:xfrm>
        </p:grpSpPr>
        <p:sp>
          <p:nvSpPr>
            <p:cNvPr id="7" name="任意形状 6">
              <a:extLst>
                <a:ext uri="{FF2B5EF4-FFF2-40B4-BE49-F238E27FC236}">
                  <a16:creationId xmlns:a16="http://schemas.microsoft.com/office/drawing/2014/main" id="{6DCF9F84-FC6F-BB48-B4EA-D56ED0C4E43B}"/>
                </a:ext>
              </a:extLst>
            </p:cNvPr>
            <p:cNvSpPr/>
            <p:nvPr/>
          </p:nvSpPr>
          <p:spPr>
            <a:xfrm>
              <a:off x="16586200" y="3200400"/>
              <a:ext cx="5549034" cy="4394200"/>
            </a:xfrm>
            <a:custGeom>
              <a:avLst/>
              <a:gdLst>
                <a:gd name="connsiteX0" fmla="*/ 0 w 5549034"/>
                <a:gd name="connsiteY0" fmla="*/ 0 h 4394200"/>
                <a:gd name="connsiteX1" fmla="*/ 1778000 w 5549034"/>
                <a:gd name="connsiteY1" fmla="*/ 3429000 h 4394200"/>
                <a:gd name="connsiteX2" fmla="*/ 3962400 w 5549034"/>
                <a:gd name="connsiteY2" fmla="*/ 3429000 h 4394200"/>
                <a:gd name="connsiteX3" fmla="*/ 5511800 w 5549034"/>
                <a:gd name="connsiteY3" fmla="*/ 1727200 h 4394200"/>
                <a:gd name="connsiteX4" fmla="*/ 2387600 w 5549034"/>
                <a:gd name="connsiteY4" fmla="*/ 4394200 h 43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9034" h="4394200">
                  <a:moveTo>
                    <a:pt x="0" y="0"/>
                  </a:moveTo>
                  <a:cubicBezTo>
                    <a:pt x="558800" y="1428750"/>
                    <a:pt x="1117600" y="2857500"/>
                    <a:pt x="1778000" y="3429000"/>
                  </a:cubicBezTo>
                  <a:cubicBezTo>
                    <a:pt x="2438400" y="4000500"/>
                    <a:pt x="3340100" y="3712633"/>
                    <a:pt x="3962400" y="3429000"/>
                  </a:cubicBezTo>
                  <a:cubicBezTo>
                    <a:pt x="4584700" y="3145367"/>
                    <a:pt x="5774267" y="1566333"/>
                    <a:pt x="5511800" y="1727200"/>
                  </a:cubicBezTo>
                  <a:cubicBezTo>
                    <a:pt x="5249333" y="1888067"/>
                    <a:pt x="3818466" y="3141133"/>
                    <a:pt x="2387600" y="4394200"/>
                  </a:cubicBezTo>
                </a:path>
              </a:pathLst>
            </a:custGeom>
            <a:noFill/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7B7C4CA7-3CF4-C243-8F4B-2F9DBDA44D53}"/>
                </a:ext>
              </a:extLst>
            </p:cNvPr>
            <p:cNvSpPr/>
            <p:nvPr/>
          </p:nvSpPr>
          <p:spPr>
            <a:xfrm>
              <a:off x="16682584" y="3327400"/>
              <a:ext cx="5593216" cy="3889210"/>
            </a:xfrm>
            <a:custGeom>
              <a:avLst/>
              <a:gdLst>
                <a:gd name="connsiteX0" fmla="*/ 995816 w 5593216"/>
                <a:gd name="connsiteY0" fmla="*/ 0 h 3889210"/>
                <a:gd name="connsiteX1" fmla="*/ 5216 w 5593216"/>
                <a:gd name="connsiteY1" fmla="*/ 2082800 h 3889210"/>
                <a:gd name="connsiteX2" fmla="*/ 1376816 w 5593216"/>
                <a:gd name="connsiteY2" fmla="*/ 3479800 h 3889210"/>
                <a:gd name="connsiteX3" fmla="*/ 4323216 w 5593216"/>
                <a:gd name="connsiteY3" fmla="*/ 3886200 h 3889210"/>
                <a:gd name="connsiteX4" fmla="*/ 5593216 w 5593216"/>
                <a:gd name="connsiteY4" fmla="*/ 3632200 h 388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216" h="3889210">
                  <a:moveTo>
                    <a:pt x="995816" y="0"/>
                  </a:moveTo>
                  <a:cubicBezTo>
                    <a:pt x="468766" y="751417"/>
                    <a:pt x="-58284" y="1502834"/>
                    <a:pt x="5216" y="2082800"/>
                  </a:cubicBezTo>
                  <a:cubicBezTo>
                    <a:pt x="68716" y="2662766"/>
                    <a:pt x="657149" y="3179233"/>
                    <a:pt x="1376816" y="3479800"/>
                  </a:cubicBezTo>
                  <a:cubicBezTo>
                    <a:pt x="2096483" y="3780367"/>
                    <a:pt x="3620483" y="3860800"/>
                    <a:pt x="4323216" y="3886200"/>
                  </a:cubicBezTo>
                  <a:cubicBezTo>
                    <a:pt x="5025949" y="3911600"/>
                    <a:pt x="5309582" y="3771900"/>
                    <a:pt x="5593216" y="363220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46D354C-6986-1247-9986-3BF762BC9750}"/>
                </a:ext>
              </a:extLst>
            </p:cNvPr>
            <p:cNvSpPr/>
            <p:nvPr/>
          </p:nvSpPr>
          <p:spPr>
            <a:xfrm>
              <a:off x="19440546" y="4597090"/>
              <a:ext cx="203200" cy="201600"/>
            </a:xfrm>
            <a:prstGeom prst="ellipse">
              <a:avLst/>
            </a:prstGeom>
            <a:solidFill>
              <a:schemeClr val="tx1"/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8A357A7-9189-3D43-A5DC-5BD461C1D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18359" y="4702457"/>
              <a:ext cx="3623787" cy="904988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CE7DE8D5-C470-2344-8575-C44B91E67AF3}"/>
                </a:ext>
              </a:extLst>
            </p:cNvPr>
            <p:cNvCxnSpPr>
              <a:cxnSpLocks/>
            </p:cNvCxnSpPr>
            <p:nvPr/>
          </p:nvCxnSpPr>
          <p:spPr>
            <a:xfrm>
              <a:off x="15961555" y="5607445"/>
              <a:ext cx="50799" cy="1701266"/>
            </a:xfrm>
            <a:prstGeom prst="straightConnector1">
              <a:avLst/>
            </a:prstGeom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D520A709-A4AF-5B41-AF1B-0943366526E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16012356" y="4769166"/>
              <a:ext cx="3457948" cy="2539545"/>
            </a:xfrm>
            <a:prstGeom prst="straightConnector1">
              <a:avLst/>
            </a:prstGeom>
            <a:ln w="3810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40CD1437-DECA-A04E-B93C-5D679B3920C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17276164" y="4769166"/>
              <a:ext cx="2194140" cy="1621755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01F9F22C-7D21-AF4E-B636-4EDDE615C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63290" y="3679200"/>
              <a:ext cx="4583519" cy="352578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73F2C6E-275F-AD44-93AE-B008E73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81599" y="4483277"/>
              <a:ext cx="1101157" cy="63867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8172E52-F7F8-404F-8F3A-1C9B709B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17369" y="6847309"/>
              <a:ext cx="1899260" cy="73860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6478491-C852-5940-BCFB-191AD73D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16300" y="6162178"/>
              <a:ext cx="1191179" cy="531983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D0608CD-25E3-DB46-82EF-7F999B292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84846" y="5741716"/>
              <a:ext cx="2218779" cy="536408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6BB57DF-DF27-7E49-9B2C-99DC5F1B2AB6}"/>
                </a:ext>
              </a:extLst>
            </p:cNvPr>
            <p:cNvSpPr/>
            <p:nvPr/>
          </p:nvSpPr>
          <p:spPr>
            <a:xfrm>
              <a:off x="18416629" y="7809091"/>
              <a:ext cx="2576286" cy="755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Projection</a:t>
              </a: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3BE2D741-4341-8F4E-B6D2-B67913AFA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558" y="9116344"/>
            <a:ext cx="12296498" cy="26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F6E029-EE1F-7F46-82F8-4638379E73C9}"/>
              </a:ext>
            </a:extLst>
          </p:cNvPr>
          <p:cNvSpPr/>
          <p:nvPr/>
        </p:nvSpPr>
        <p:spPr>
          <a:xfrm>
            <a:off x="2122714" y="2800310"/>
            <a:ext cx="18415819" cy="34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of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4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 on entire data set.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with batch training for several epochs.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83E39B5-CAD2-EE44-837A-A6AD69929451}"/>
              </a:ext>
            </a:extLst>
          </p:cNvPr>
          <p:cNvGrpSpPr/>
          <p:nvPr/>
        </p:nvGrpSpPr>
        <p:grpSpPr>
          <a:xfrm>
            <a:off x="2122714" y="6487055"/>
            <a:ext cx="20343997" cy="2040017"/>
            <a:chOff x="2122714" y="6723031"/>
            <a:chExt cx="20343997" cy="2040017"/>
          </a:xfrm>
        </p:grpSpPr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7E70D458-E9E2-174C-B527-5040F08623A9}"/>
                </a:ext>
              </a:extLst>
            </p:cNvPr>
            <p:cNvCxnSpPr/>
            <p:nvPr/>
          </p:nvCxnSpPr>
          <p:spPr>
            <a:xfrm>
              <a:off x="2122714" y="7639665"/>
              <a:ext cx="16401260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1ED0B10-7822-CE4C-AE8A-5A2FE3D72DB9}"/>
                </a:ext>
              </a:extLst>
            </p:cNvPr>
            <p:cNvCxnSpPr>
              <a:cxnSpLocks/>
            </p:cNvCxnSpPr>
            <p:nvPr/>
          </p:nvCxnSpPr>
          <p:spPr>
            <a:xfrm>
              <a:off x="11798710" y="6843251"/>
              <a:ext cx="0" cy="1563329"/>
            </a:xfrm>
            <a:prstGeom prst="line">
              <a:avLst/>
            </a:prstGeom>
            <a:ln w="38100">
              <a:solidFill>
                <a:srgbClr val="F98818"/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BA9C69A-B06D-7D47-8C3B-B053310F5DC8}"/>
                </a:ext>
              </a:extLst>
            </p:cNvPr>
            <p:cNvCxnSpPr>
              <a:cxnSpLocks/>
            </p:cNvCxnSpPr>
            <p:nvPr/>
          </p:nvCxnSpPr>
          <p:spPr>
            <a:xfrm>
              <a:off x="4281949" y="6858000"/>
              <a:ext cx="0" cy="1563329"/>
            </a:xfrm>
            <a:prstGeom prst="line">
              <a:avLst/>
            </a:prstGeom>
            <a:ln w="38100">
              <a:solidFill>
                <a:srgbClr val="F98818"/>
              </a:solidFill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D6E2E1-5E32-AC4F-9E98-7921E803E4ED}"/>
                </a:ext>
              </a:extLst>
            </p:cNvPr>
            <p:cNvSpPr txBox="1"/>
            <p:nvPr/>
          </p:nvSpPr>
          <p:spPr>
            <a:xfrm>
              <a:off x="4807975" y="7701219"/>
              <a:ext cx="6459793" cy="106182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set,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generally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window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week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month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D44BF0-A545-F54B-A2EA-7ADCEFB92C90}"/>
                </a:ext>
              </a:extLst>
            </p:cNvPr>
            <p:cNvSpPr txBox="1"/>
            <p:nvPr/>
          </p:nvSpPr>
          <p:spPr>
            <a:xfrm>
              <a:off x="7184395" y="6770219"/>
              <a:ext cx="1706951" cy="5722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Features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E0681A3-2B9B-DE40-A7CC-BB09F043678D}"/>
                </a:ext>
              </a:extLst>
            </p:cNvPr>
            <p:cNvSpPr txBox="1"/>
            <p:nvPr/>
          </p:nvSpPr>
          <p:spPr>
            <a:xfrm>
              <a:off x="14250808" y="7844569"/>
              <a:ext cx="2090406" cy="5693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Feed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backs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DB01B53-CB9F-5C46-9C9E-B20DBC32F6D1}"/>
                </a:ext>
              </a:extLst>
            </p:cNvPr>
            <p:cNvSpPr txBox="1"/>
            <p:nvPr/>
          </p:nvSpPr>
          <p:spPr>
            <a:xfrm>
              <a:off x="14442535" y="6843251"/>
              <a:ext cx="1706951" cy="5722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Helvetica Light"/>
                </a:rPr>
                <a:t>Labels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endParaRPr>
            </a:p>
          </p:txBody>
        </p:sp>
        <p:sp>
          <p:nvSpPr>
            <p:cNvPr id="24" name="云形 23">
              <a:extLst>
                <a:ext uri="{FF2B5EF4-FFF2-40B4-BE49-F238E27FC236}">
                  <a16:creationId xmlns:a16="http://schemas.microsoft.com/office/drawing/2014/main" id="{3E10DC74-95F0-BA4D-BD0D-0D94C7319859}"/>
                </a:ext>
              </a:extLst>
            </p:cNvPr>
            <p:cNvSpPr/>
            <p:nvPr/>
          </p:nvSpPr>
          <p:spPr>
            <a:xfrm>
              <a:off x="18985038" y="6723031"/>
              <a:ext cx="3481673" cy="1803767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 w="3175" cap="flat">
              <a:noFill/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Cancel</a:t>
              </a:r>
              <a:r>
                <a:rPr lang="zh-CN" alt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Judge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DDAD3F7F-9A37-A144-90F8-B93781A56376}"/>
              </a:ext>
            </a:extLst>
          </p:cNvPr>
          <p:cNvSpPr/>
          <p:nvPr/>
        </p:nvSpPr>
        <p:spPr>
          <a:xfrm>
            <a:off x="2122713" y="9323212"/>
            <a:ext cx="18415819" cy="345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(what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changes?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update,</a:t>
            </a:r>
            <a:r>
              <a:rPr lang="zh-CN" altLang="en-US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retraining?).</a:t>
            </a:r>
            <a:endParaRPr lang="en" altLang="zh-CN" sz="40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resources,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machine,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memory…).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30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2B9CB-EC14-8446-9CA3-80BD3B363BBF}"/>
              </a:ext>
            </a:extLst>
          </p:cNvPr>
          <p:cNvSpPr/>
          <p:nvPr/>
        </p:nvSpPr>
        <p:spPr>
          <a:xfrm>
            <a:off x="2122714" y="2464460"/>
            <a:ext cx="1164870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Example: Normalized Exponentiated Gradients.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A40F8D-77E9-D04C-9235-DC55F134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07690"/>
            <a:ext cx="14175228" cy="87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76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2B9CB-EC14-8446-9CA3-80BD3B363BBF}"/>
              </a:ext>
            </a:extLst>
          </p:cNvPr>
          <p:cNvSpPr/>
          <p:nvPr/>
        </p:nvSpPr>
        <p:spPr>
          <a:xfrm>
            <a:off x="2122714" y="2464460"/>
            <a:ext cx="1164870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Example: Normalized Exponentiated Gradients.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93013-75A7-5D41-9EC6-F1D371BF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68" y="3313726"/>
            <a:ext cx="12488888" cy="4084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DE9635-6848-3248-87F8-B95D6ABE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68" y="8534909"/>
            <a:ext cx="14671076" cy="3518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82BB194-D87B-DB4C-B02B-A3FB1E33A1CF}"/>
              </a:ext>
            </a:extLst>
          </p:cNvPr>
          <p:cNvSpPr/>
          <p:nvPr/>
        </p:nvSpPr>
        <p:spPr>
          <a:xfrm>
            <a:off x="2011877" y="9166674"/>
            <a:ext cx="12765979" cy="302532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9545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 Mirror Descent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C1A15-9C0D-2C4A-8EE7-B354EE839F99}"/>
              </a:ext>
            </a:extLst>
          </p:cNvPr>
          <p:cNvSpPr/>
          <p:nvPr/>
        </p:nvSpPr>
        <p:spPr>
          <a:xfrm>
            <a:off x="2122714" y="3253602"/>
            <a:ext cx="16996559" cy="497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FTRL, OMD don’t need to solve an optimization problem at each round.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Projection method is more intuitive to combine a feasible set to online learning problem.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more general framework, it is proved that Online Mirror Descent is a special case of FTRL-Proximal algorithm.</a:t>
            </a:r>
          </a:p>
        </p:txBody>
      </p:sp>
    </p:spTree>
    <p:extLst>
      <p:ext uri="{BB962C8B-B14F-4D97-AF65-F5344CB8AC3E}">
        <p14:creationId xmlns:p14="http://schemas.microsoft.com/office/powerpoint/2010/main" val="4188227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552930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014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9C1A15-9C0D-2C4A-8EE7-B354EE839F99}"/>
              </a:ext>
            </a:extLst>
          </p:cNvPr>
          <p:cNvSpPr/>
          <p:nvPr/>
        </p:nvSpPr>
        <p:spPr>
          <a:xfrm>
            <a:off x="2122714" y="2480410"/>
            <a:ext cx="16996559" cy="24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sparsity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selection, get the main structure of the problem. 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the complexity of inference.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AD2FE1-63C4-E749-9372-B7D967C5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5117788"/>
            <a:ext cx="11425159" cy="63286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32DB7F-A7EA-D241-A0B4-D98F5D6CADD9}"/>
              </a:ext>
            </a:extLst>
          </p:cNvPr>
          <p:cNvSpPr/>
          <p:nvPr/>
        </p:nvSpPr>
        <p:spPr>
          <a:xfrm>
            <a:off x="4920395" y="11446430"/>
            <a:ext cx="5829795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Regularization of Batching Training.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AFEAEF-CF24-5342-9FB8-7A15EC73BE11}"/>
              </a:ext>
            </a:extLst>
          </p:cNvPr>
          <p:cNvSpPr/>
          <p:nvPr/>
        </p:nvSpPr>
        <p:spPr>
          <a:xfrm>
            <a:off x="14151182" y="7264477"/>
            <a:ext cx="8487146" cy="3904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不同于 Batch，Online 中每次𝑊的更新并不是沿着全局梯度进行下降，而是沿着某个样本的产生的梯度方向进行下降，整个寻优过程变得像是一个“随机” 查找的过程（SGD 中 Stochastic 的来历），这样 Online 最优化求解即使采用 L1 正则化的方式， 也很难产生稀疏解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1B8878-BA8A-8846-9944-FD9C7DEAB752}"/>
              </a:ext>
            </a:extLst>
          </p:cNvPr>
          <p:cNvSpPr/>
          <p:nvPr/>
        </p:nvSpPr>
        <p:spPr>
          <a:xfrm>
            <a:off x="14151182" y="4380764"/>
            <a:ext cx="8864479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(Online)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L1-Regularization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998EBB-AA2D-0243-9DF6-5AD21D26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5823" y="5365630"/>
            <a:ext cx="7680613" cy="55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7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SCR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87B031-3788-F842-8FBC-50C8EC65A94B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简单截断法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(Simple Coefﬁcient Rounding)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74E3073-D590-3441-A7CD-4785E4A5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54619"/>
            <a:ext cx="16412025" cy="86650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ABB489-CBFF-0944-B65F-F0C12530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4864" y="6220113"/>
            <a:ext cx="5619750" cy="446174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E27FCB7-EF4C-804B-92D8-CCA8D0140A7C}"/>
              </a:ext>
            </a:extLst>
          </p:cNvPr>
          <p:cNvSpPr/>
          <p:nvPr/>
        </p:nvSpPr>
        <p:spPr>
          <a:xfrm>
            <a:off x="16090427" y="10667212"/>
            <a:ext cx="4888623" cy="67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Simple Coefﬁcient Rounding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562EC8-E3C0-604F-B958-DA8753F7FFA9}"/>
              </a:ext>
            </a:extLst>
          </p:cNvPr>
          <p:cNvSpPr/>
          <p:nvPr/>
        </p:nvSpPr>
        <p:spPr>
          <a:xfrm>
            <a:off x="20004877" y="7309793"/>
            <a:ext cx="2679473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Aggressive</a:t>
            </a:r>
          </a:p>
        </p:txBody>
      </p:sp>
    </p:spTree>
    <p:extLst>
      <p:ext uri="{BB962C8B-B14F-4D97-AF65-F5344CB8AC3E}">
        <p14:creationId xmlns:p14="http://schemas.microsoft.com/office/powerpoint/2010/main" val="2308778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TG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87B031-3788-F842-8FBC-50C8EC65A94B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截断梯度法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(Truncated Gradient)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DEDD513-1F79-944A-A0BC-148FCED99FDC}"/>
              </a:ext>
            </a:extLst>
          </p:cNvPr>
          <p:cNvGrpSpPr/>
          <p:nvPr/>
        </p:nvGrpSpPr>
        <p:grpSpPr>
          <a:xfrm>
            <a:off x="15866171" y="2992770"/>
            <a:ext cx="6019321" cy="4869542"/>
            <a:chOff x="16780568" y="2992770"/>
            <a:chExt cx="6019321" cy="48695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5606740-AD1F-1741-A810-3CB81B5C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0568" y="2992770"/>
              <a:ext cx="6019321" cy="439056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0CF5A72-8EEB-FD48-9FEB-0A46371ACFE5}"/>
                </a:ext>
              </a:extLst>
            </p:cNvPr>
            <p:cNvSpPr/>
            <p:nvPr/>
          </p:nvSpPr>
          <p:spPr>
            <a:xfrm>
              <a:off x="17517477" y="7189371"/>
              <a:ext cx="3763106" cy="672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8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Truncated Gradient</a:t>
              </a:r>
              <a:endParaRPr lang="en-US" altLang="zh-CN" sz="2800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A9EB78C-A388-6449-AC92-F427F387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063" y="3470007"/>
            <a:ext cx="15651213" cy="65123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91E57B-4F2F-854E-AA74-B528B81F7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9205" y="10333030"/>
            <a:ext cx="12504795" cy="272719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1658253-59AF-CE48-A8E4-A2A06E83EBF0}"/>
              </a:ext>
            </a:extLst>
          </p:cNvPr>
          <p:cNvSpPr/>
          <p:nvPr/>
        </p:nvSpPr>
        <p:spPr>
          <a:xfrm>
            <a:off x="11554691" y="10183963"/>
            <a:ext cx="12345775" cy="302532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936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TG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vs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SCR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8E16B9-64F1-D24C-81F9-A9C02E9B0044}"/>
              </a:ext>
            </a:extLst>
          </p:cNvPr>
          <p:cNvSpPr/>
          <p:nvPr/>
        </p:nvSpPr>
        <p:spPr>
          <a:xfrm>
            <a:off x="18620508" y="6014702"/>
            <a:ext cx="2041698" cy="1052946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E503A0-D0CF-9C48-9B8D-050D29D0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95" y="3253601"/>
            <a:ext cx="16364949" cy="56133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1B52BF7-C447-E649-B911-7B7AC3C3EF54}"/>
              </a:ext>
            </a:extLst>
          </p:cNvPr>
          <p:cNvSpPr/>
          <p:nvPr/>
        </p:nvSpPr>
        <p:spPr>
          <a:xfrm>
            <a:off x="4230967" y="9272990"/>
            <a:ext cx="4888623" cy="67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Simple Coefﬁcient Rounding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A777F5-A011-F249-B77F-FBE5D4EB2EBB}"/>
              </a:ext>
            </a:extLst>
          </p:cNvPr>
          <p:cNvSpPr/>
          <p:nvPr/>
        </p:nvSpPr>
        <p:spPr>
          <a:xfrm>
            <a:off x="13388823" y="9272990"/>
            <a:ext cx="3763106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Truncated Gradient</a:t>
            </a:r>
            <a:endParaRPr lang="en-US" altLang="zh-CN" sz="2800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62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720A06-D7D3-044D-810A-F209646BE191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FOBOS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(Forward-Backward Splitting)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4055BD3-4D05-2D4E-94C8-99F2EDBAD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33" y="4034388"/>
            <a:ext cx="10743751" cy="9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D57911-54A2-4446-BDF8-D07046C0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03" y="3535090"/>
            <a:ext cx="11985721" cy="67419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F09F8D7-619B-BD42-A01D-805A70086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705" y="5897349"/>
            <a:ext cx="10044005" cy="900000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C47C62BE-0171-1C47-811B-742B1568CD11}"/>
              </a:ext>
            </a:extLst>
          </p:cNvPr>
          <p:cNvSpPr/>
          <p:nvPr/>
        </p:nvSpPr>
        <p:spPr>
          <a:xfrm rot="5400000">
            <a:off x="18126258" y="5158403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EA8E41B5-3A54-ED4F-A081-B936658AD458}"/>
              </a:ext>
            </a:extLst>
          </p:cNvPr>
          <p:cNvSpPr/>
          <p:nvPr/>
        </p:nvSpPr>
        <p:spPr>
          <a:xfrm rot="5400000">
            <a:off x="18136736" y="7163407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2056624-5762-FD43-A92E-A12A8F082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850" y="7879970"/>
            <a:ext cx="10245714" cy="58131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01ABCAA-8A4B-824B-9FE5-350DE0CD0DDD}"/>
              </a:ext>
            </a:extLst>
          </p:cNvPr>
          <p:cNvSpPr/>
          <p:nvPr/>
        </p:nvSpPr>
        <p:spPr>
          <a:xfrm>
            <a:off x="17307788" y="9364974"/>
            <a:ext cx="605097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Forward-Looking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Subgradient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0C3D135-0A3A-0F47-A9BC-ED28A5D9F999}"/>
              </a:ext>
            </a:extLst>
          </p:cNvPr>
          <p:cNvCxnSpPr>
            <a:cxnSpLocks/>
          </p:cNvCxnSpPr>
          <p:nvPr/>
        </p:nvCxnSpPr>
        <p:spPr>
          <a:xfrm flipV="1">
            <a:off x="19790229" y="8461287"/>
            <a:ext cx="326571" cy="108262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69D6A3D-315C-C54B-A020-0FAA78936940}"/>
              </a:ext>
            </a:extLst>
          </p:cNvPr>
          <p:cNvSpPr/>
          <p:nvPr/>
        </p:nvSpPr>
        <p:spPr>
          <a:xfrm>
            <a:off x="390896" y="4286807"/>
            <a:ext cx="3851564" cy="67294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Sub-gradient</a:t>
            </a:r>
            <a:r>
              <a:rPr lang="zh-CN" altLang="en-US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descent</a:t>
            </a:r>
            <a:endParaRPr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2977B2-E8F9-FC4A-9BE3-47D82FFEBC5D}"/>
              </a:ext>
            </a:extLst>
          </p:cNvPr>
          <p:cNvSpPr/>
          <p:nvPr/>
        </p:nvSpPr>
        <p:spPr>
          <a:xfrm>
            <a:off x="2300349" y="5205347"/>
            <a:ext cx="1942111" cy="67294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b="1" dirty="0">
                <a:latin typeface="DengXian" panose="02010600030101010101" pitchFamily="2" charset="-122"/>
                <a:ea typeface="DengXian" panose="02010600030101010101" pitchFamily="2" charset="-122"/>
              </a:rPr>
              <a:t>Projection</a:t>
            </a:r>
            <a:endParaRPr lang="zh-CN" altLang="en-US" sz="28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C269FC0-5A4E-9F4E-9323-FCDD47B7169E}"/>
              </a:ext>
            </a:extLst>
          </p:cNvPr>
          <p:cNvSpPr/>
          <p:nvPr/>
        </p:nvSpPr>
        <p:spPr>
          <a:xfrm>
            <a:off x="13161818" y="3832398"/>
            <a:ext cx="10140428" cy="6444659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772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03F5B9-9629-E345-9771-95BA77DA25C8}"/>
              </a:ext>
            </a:extLst>
          </p:cNvPr>
          <p:cNvSpPr/>
          <p:nvPr/>
        </p:nvSpPr>
        <p:spPr>
          <a:xfrm>
            <a:off x="12693139" y="6941660"/>
            <a:ext cx="4775949" cy="13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每个维度分别求解</a:t>
            </a:r>
            <a:endParaRPr lang="en-US" altLang="zh-CN" sz="2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DengXian" panose="02010600030101010101" pitchFamily="2" charset="-122"/>
                <a:ea typeface="DengXian" panose="02010600030101010101" pitchFamily="2" charset="-122"/>
              </a:rPr>
              <a:t>带绝对值的二次规划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AA945B-2BED-1B4F-9CAD-69B496542C78}"/>
              </a:ext>
            </a:extLst>
          </p:cNvPr>
          <p:cNvSpPr/>
          <p:nvPr/>
        </p:nvSpPr>
        <p:spPr>
          <a:xfrm>
            <a:off x="11610109" y="8894618"/>
            <a:ext cx="4682836" cy="107436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EC29CDB-3A9E-6147-A309-A66DFEAFDDA2}"/>
                  </a:ext>
                </a:extLst>
              </p:cNvPr>
              <p:cNvSpPr/>
              <p:nvPr/>
            </p:nvSpPr>
            <p:spPr>
              <a:xfrm>
                <a:off x="2122714" y="10575079"/>
                <a:ext cx="14775639" cy="2375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Notes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针对单个样本的梯度进行判定，若某些维度训练不足，则会导致不合理的权重截断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通常会定义为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正相关的函数，因此随着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增加，截断阈值会逐渐减小，稀疏效应减弱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EC29CDB-3A9E-6147-A309-A66DFEAFD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14" y="10575079"/>
                <a:ext cx="14775639" cy="2375650"/>
              </a:xfrm>
              <a:prstGeom prst="rect">
                <a:avLst/>
              </a:prstGeom>
              <a:blipFill>
                <a:blip r:embed="rId3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65CA27C3-C374-D44B-BFAF-B1E92FA3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14" y="2570897"/>
            <a:ext cx="14682030" cy="80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Introduction-Online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Learning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D7A00C-6851-234B-BF77-50E77189D160}"/>
              </a:ext>
            </a:extLst>
          </p:cNvPr>
          <p:cNvSpPr/>
          <p:nvPr/>
        </p:nvSpPr>
        <p:spPr>
          <a:xfrm>
            <a:off x="2122713" y="2623456"/>
            <a:ext cx="194984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learning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common technique used in areas of machine learning where it is </a:t>
            </a:r>
            <a:r>
              <a:rPr lang="en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infeasible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train over the entire dataset, requiring the need of </a:t>
            </a:r>
            <a:r>
              <a:rPr lang="en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out-of-core algorithms. It is also used in situations where it is necessary for the algorithm to </a:t>
            </a:r>
            <a:r>
              <a:rPr lang="en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dynamically </a:t>
            </a:r>
            <a:r>
              <a:rPr lang="en" altLang="zh-CN" sz="3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 to new patterns in the data</a:t>
            </a:r>
            <a:r>
              <a:rPr lang="en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when the data itself is generated as a function of time</a:t>
            </a:r>
            <a:r>
              <a:rPr lang="en-US" altLang="zh-CN" sz="3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6563A9D-9F12-EE4E-BD95-B32C671094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496768"/>
              </p:ext>
            </p:extLst>
          </p:nvPr>
        </p:nvGraphicFramePr>
        <p:xfrm>
          <a:off x="5892801" y="6446346"/>
          <a:ext cx="8885084" cy="6036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云形 17">
            <a:extLst>
              <a:ext uri="{FF2B5EF4-FFF2-40B4-BE49-F238E27FC236}">
                <a16:creationId xmlns:a16="http://schemas.microsoft.com/office/drawing/2014/main" id="{528BD921-AA00-994A-87C8-26BA5BD63DE0}"/>
              </a:ext>
            </a:extLst>
          </p:cNvPr>
          <p:cNvSpPr/>
          <p:nvPr/>
        </p:nvSpPr>
        <p:spPr>
          <a:xfrm>
            <a:off x="16308556" y="7660978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411019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208150-7B84-1346-80B3-258A92FF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17" y="2861187"/>
            <a:ext cx="15593429" cy="78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8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L1-FOBOS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vs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TG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63076D-B866-1E46-B94E-1251983D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31" y="3545231"/>
            <a:ext cx="15047221" cy="1414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2205D4-E6FD-F34A-AE37-4F2B8F93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951" y="6213346"/>
            <a:ext cx="5410547" cy="3946517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B702EB-1EA1-EA4D-A73B-B268134E1B25}"/>
              </a:ext>
            </a:extLst>
          </p:cNvPr>
          <p:cNvGrpSpPr/>
          <p:nvPr/>
        </p:nvGrpSpPr>
        <p:grpSpPr>
          <a:xfrm>
            <a:off x="16878576" y="2372290"/>
            <a:ext cx="4730638" cy="3760578"/>
            <a:chOff x="13803280" y="6276108"/>
            <a:chExt cx="5680364" cy="457200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4BA1444-5B91-DA4B-AEF3-BEA418256C30}"/>
                </a:ext>
              </a:extLst>
            </p:cNvPr>
            <p:cNvGrpSpPr/>
            <p:nvPr/>
          </p:nvGrpSpPr>
          <p:grpSpPr>
            <a:xfrm>
              <a:off x="13803280" y="6276108"/>
              <a:ext cx="5680364" cy="4572001"/>
              <a:chOff x="13803280" y="6276108"/>
              <a:chExt cx="5680364" cy="4572001"/>
            </a:xfrm>
          </p:grpSpPr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E68E7221-8C5A-D54C-80FB-C9D18ABA5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03280" y="8562109"/>
                <a:ext cx="5680364" cy="0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8E67E1DF-0335-AF40-A122-5FDEC21F8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43462" y="6276108"/>
                <a:ext cx="0" cy="4572001"/>
              </a:xfrm>
              <a:prstGeom prst="straightConnector1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headEnd type="none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2548CCB2-A99A-3643-A8FF-1A5609BD98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56727" y="6816436"/>
                <a:ext cx="1690255" cy="1745673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CE2BDB17-F82E-794D-A4E7-C7ACD9F24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39943" y="8562108"/>
                <a:ext cx="1690255" cy="1745673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7ABA954B-9AC9-7A40-86E0-CCFF8992B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816127" y="8562111"/>
                <a:ext cx="1664038" cy="1"/>
              </a:xfrm>
              <a:prstGeom prst="line">
                <a:avLst/>
              </a:prstGeom>
              <a:noFill/>
              <a:ln w="44450" cap="flat">
                <a:solidFill>
                  <a:schemeClr val="tx1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C50FB93-C6EF-F140-8486-4EE6A6F87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5003" y="8659955"/>
              <a:ext cx="2150400" cy="576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AE20375-A52A-9540-A792-F9C723B98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9487" y="7856390"/>
              <a:ext cx="2487240" cy="578428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34A41DD-F57E-DA48-89C6-AE8EB14C4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14" y="7268995"/>
            <a:ext cx="10018526" cy="204787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68A13AF-7E57-FB48-AB72-3F16712C3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6194" y="7332400"/>
            <a:ext cx="4307268" cy="136525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F6D34CDE-E9F4-734B-9F79-0E20F2F1D02F}"/>
              </a:ext>
            </a:extLst>
          </p:cNvPr>
          <p:cNvSpPr/>
          <p:nvPr/>
        </p:nvSpPr>
        <p:spPr>
          <a:xfrm>
            <a:off x="2008936" y="2478160"/>
            <a:ext cx="222401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L1-FOBOS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12D7124-38B1-2942-ADF0-D6A7034F5D30}"/>
              </a:ext>
            </a:extLst>
          </p:cNvPr>
          <p:cNvSpPr/>
          <p:nvPr/>
        </p:nvSpPr>
        <p:spPr>
          <a:xfrm>
            <a:off x="2008936" y="5897515"/>
            <a:ext cx="170581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TG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9C003D9-65AA-964F-9BDB-E45453F81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2714" y="10159863"/>
            <a:ext cx="13338288" cy="5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721978-7208-AC45-9FF9-430E456AABB3}"/>
              </a:ext>
            </a:extLst>
          </p:cNvPr>
          <p:cNvSpPr/>
          <p:nvPr/>
        </p:nvSpPr>
        <p:spPr>
          <a:xfrm>
            <a:off x="2008936" y="2478160"/>
            <a:ext cx="933268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(Regularized Dual Averaging)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692F26-679E-6C4D-AD4A-A5B29542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0" y="5400675"/>
            <a:ext cx="5619750" cy="514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7E842E-3F21-5E41-B27E-7253C2FB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911" y="7339685"/>
            <a:ext cx="7762240" cy="438652"/>
          </a:xfrm>
          <a:prstGeom prst="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9332A2B5-82C1-8A48-8402-0950FFB8A845}"/>
              </a:ext>
            </a:extLst>
          </p:cNvPr>
          <p:cNvSpPr/>
          <p:nvPr/>
        </p:nvSpPr>
        <p:spPr>
          <a:xfrm rot="5400000">
            <a:off x="19351396" y="6433657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2F6C4A-44F4-9740-8027-F9864CB1C82C}"/>
              </a:ext>
            </a:extLst>
          </p:cNvPr>
          <p:cNvSpPr/>
          <p:nvPr/>
        </p:nvSpPr>
        <p:spPr>
          <a:xfrm>
            <a:off x="16059150" y="5086349"/>
            <a:ext cx="7200900" cy="2914651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D45E5B-8FAE-A94E-9E7E-F975533FA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4" y="3535090"/>
            <a:ext cx="15218320" cy="76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7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27064E-F292-9746-B3A5-844E24CD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611647"/>
            <a:ext cx="15395151" cy="94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7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09861-D8F0-9B4A-8178-58E33F50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99" y="2746887"/>
            <a:ext cx="14894647" cy="86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4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L1-RDA vs L1-FOBOS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BAD215-3940-1E4B-925E-E271C6BF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31" y="3545231"/>
            <a:ext cx="15047221" cy="14146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B62BE7-0531-1A48-94D5-8692690876EB}"/>
              </a:ext>
            </a:extLst>
          </p:cNvPr>
          <p:cNvSpPr/>
          <p:nvPr/>
        </p:nvSpPr>
        <p:spPr>
          <a:xfrm>
            <a:off x="2008936" y="2478160"/>
            <a:ext cx="233446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L1-FOBOS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B20A38-DA75-324E-A2D1-B54C0DFF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280" y="7023146"/>
            <a:ext cx="9410451" cy="13779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4D7116F-82E0-254C-B728-D757E906D3B7}"/>
              </a:ext>
            </a:extLst>
          </p:cNvPr>
          <p:cNvSpPr/>
          <p:nvPr/>
        </p:nvSpPr>
        <p:spPr>
          <a:xfrm>
            <a:off x="2008936" y="5742168"/>
            <a:ext cx="1705814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L1-RDA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0F3746-8F0A-664A-B679-89045BB93A9B}"/>
              </a:ext>
            </a:extLst>
          </p:cNvPr>
          <p:cNvSpPr/>
          <p:nvPr/>
        </p:nvSpPr>
        <p:spPr>
          <a:xfrm>
            <a:off x="11801474" y="3339326"/>
            <a:ext cx="4914901" cy="1064647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137FA3-C319-2443-A5CE-41E05AF3EA67}"/>
              </a:ext>
            </a:extLst>
          </p:cNvPr>
          <p:cNvSpPr/>
          <p:nvPr/>
        </p:nvSpPr>
        <p:spPr>
          <a:xfrm>
            <a:off x="8601075" y="6858000"/>
            <a:ext cx="2543176" cy="942976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401C88F-9E26-7D47-996D-931F439E07A3}"/>
                  </a:ext>
                </a:extLst>
              </p:cNvPr>
              <p:cNvSpPr/>
              <p:nvPr/>
            </p:nvSpPr>
            <p:spPr>
              <a:xfrm>
                <a:off x="2008936" y="8697514"/>
                <a:ext cx="14775639" cy="4215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Notes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针对单个样本的梯度进行判定，若某些维度训练不足，则会导致不合理的权重截断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, 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而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RDA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对梯度的累积均值进行判定，避免了这个问题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通常会定义为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Songti SC" panose="02010600040101010101" pitchFamily="2" charset="-12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Songti SC" panose="02010600040101010101" pitchFamily="2" charset="-122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正相关的函数，因此随着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增加，截断阈值会逐渐减小，稀疏效应减弱</a:t>
                </a:r>
                <a:endParaRPr lang="en-US" altLang="zh-CN" sz="2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RDA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的阈值是常数，不随时间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t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变小，因此相比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FOBOS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，稀疏效应更加</a:t>
                </a:r>
                <a:r>
                  <a:rPr lang="en-US" altLang="zh-CN" sz="2800" b="1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aggressive</a:t>
                </a:r>
                <a:r>
                  <a:rPr lang="en-US" altLang="zh-CN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.</a:t>
                </a:r>
                <a:r>
                  <a:rPr lang="zh-CN" altLang="en-US" sz="2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 更容易产生稀疏解。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401C88F-9E26-7D47-996D-931F439E0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36" y="8697514"/>
                <a:ext cx="14775639" cy="4215962"/>
              </a:xfrm>
              <a:prstGeom prst="rect">
                <a:avLst/>
              </a:prstGeom>
              <a:blipFill>
                <a:blip r:embed="rId5"/>
                <a:stretch>
                  <a:fillRect l="-773" r="-343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129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B62BE7-0531-1A48-94D5-8692690876EB}"/>
              </a:ext>
            </a:extLst>
          </p:cNvPr>
          <p:cNvSpPr/>
          <p:nvPr/>
        </p:nvSpPr>
        <p:spPr>
          <a:xfrm>
            <a:off x="2008935" y="2478160"/>
            <a:ext cx="3791789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C40FF4-FADD-1D47-A449-A007C031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85" y="3554618"/>
            <a:ext cx="16984084" cy="67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4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1732C-4B66-4A49-8ACD-1F533CB4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554496"/>
            <a:ext cx="14676790" cy="97899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77F4CB4-900A-A345-8616-A72AAA3ACD80}"/>
              </a:ext>
            </a:extLst>
          </p:cNvPr>
          <p:cNvSpPr/>
          <p:nvPr/>
        </p:nvSpPr>
        <p:spPr>
          <a:xfrm>
            <a:off x="14935654" y="10676620"/>
            <a:ext cx="8076746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Considering both history of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g_t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3200" b="1" dirty="0" err="1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w_t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21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FTRL-Proximal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637D4-3FF5-6A4F-BB05-F7DA0568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324" y="2468772"/>
            <a:ext cx="11909425" cy="105028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37762DE-74B7-B745-B3E7-32DFFC1C720A}"/>
              </a:ext>
            </a:extLst>
          </p:cNvPr>
          <p:cNvGrpSpPr/>
          <p:nvPr/>
        </p:nvGrpSpPr>
        <p:grpSpPr>
          <a:xfrm>
            <a:off x="16192954" y="10103643"/>
            <a:ext cx="4929671" cy="2182129"/>
            <a:chOff x="16021504" y="2989945"/>
            <a:chExt cx="4929671" cy="218212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3734E3D-F720-C646-97CC-F2234D205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07229" y="4019549"/>
              <a:ext cx="4843946" cy="115252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07733D5-6987-F540-824F-6CB1B23ECD56}"/>
                </a:ext>
              </a:extLst>
            </p:cNvPr>
            <p:cNvSpPr/>
            <p:nvPr/>
          </p:nvSpPr>
          <p:spPr>
            <a:xfrm>
              <a:off x="16021504" y="2989945"/>
              <a:ext cx="3791789" cy="755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222222"/>
                  </a:solidFill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Per-coordinate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B4C6BD6-163B-994C-BA27-625638265615}"/>
              </a:ext>
            </a:extLst>
          </p:cNvPr>
          <p:cNvSpPr/>
          <p:nvPr/>
        </p:nvSpPr>
        <p:spPr>
          <a:xfrm>
            <a:off x="16278679" y="8162736"/>
            <a:ext cx="5666921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 Logistic Regression Model 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65BF382-4726-8349-A0A5-4D3F50DA8C6A}"/>
              </a:ext>
            </a:extLst>
          </p:cNvPr>
          <p:cNvCxnSpPr>
            <a:cxnSpLocks/>
          </p:cNvCxnSpPr>
          <p:nvPr/>
        </p:nvCxnSpPr>
        <p:spPr>
          <a:xfrm flipH="1" flipV="1">
            <a:off x="14152335" y="8654992"/>
            <a:ext cx="1730829" cy="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AA1281E-EADE-3F41-B4BB-E3B5F5EF117F}"/>
              </a:ext>
            </a:extLst>
          </p:cNvPr>
          <p:cNvCxnSpPr>
            <a:cxnSpLocks/>
          </p:cNvCxnSpPr>
          <p:nvPr/>
        </p:nvCxnSpPr>
        <p:spPr>
          <a:xfrm flipH="1">
            <a:off x="7961086" y="11538059"/>
            <a:ext cx="7922078" cy="1"/>
          </a:xfrm>
          <a:prstGeom prst="straightConnector1">
            <a:avLst/>
          </a:prstGeom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04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Sparsity: Examples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3FABA7-65C7-204B-BAE4-4DEB3D5F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75" y="2559224"/>
            <a:ext cx="18623153" cy="94260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9E0436-B8D5-A949-B9C0-28711DFF9AA4}"/>
              </a:ext>
            </a:extLst>
          </p:cNvPr>
          <p:cNvSpPr/>
          <p:nvPr/>
        </p:nvSpPr>
        <p:spPr>
          <a:xfrm>
            <a:off x="16894209" y="3639194"/>
            <a:ext cx="3791789" cy="14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AUC on different small datasets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28659C-16C5-1C43-AC29-4EE381D67167}"/>
              </a:ext>
            </a:extLst>
          </p:cNvPr>
          <p:cNvSpPr/>
          <p:nvPr/>
        </p:nvSpPr>
        <p:spPr>
          <a:xfrm>
            <a:off x="7523736" y="11997649"/>
            <a:ext cx="6865470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Sparsity VS AUC on real-world tasks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A7C204-B597-2F45-A66D-30DBFDDFFFC3}"/>
              </a:ext>
            </a:extLst>
          </p:cNvPr>
          <p:cNvSpPr/>
          <p:nvPr/>
        </p:nvSpPr>
        <p:spPr>
          <a:xfrm>
            <a:off x="19790228" y="8180173"/>
            <a:ext cx="4127047" cy="14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practice,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try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both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222222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</a:t>
            </a:r>
            <a:r>
              <a:rPr lang="zh-CN" altLang="en-US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474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Learning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6B4110-A4DA-0246-BCDF-952E8D97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814893"/>
            <a:ext cx="17427605" cy="4559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072FB2-793C-6642-857C-8895DB0A1A0C}"/>
              </a:ext>
            </a:extLst>
          </p:cNvPr>
          <p:cNvSpPr txBox="1"/>
          <p:nvPr/>
        </p:nvSpPr>
        <p:spPr>
          <a:xfrm>
            <a:off x="14132821" y="4275457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Current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model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463C5D-D0CB-074B-86DB-552AD114DE3D}"/>
              </a:ext>
            </a:extLst>
          </p:cNvPr>
          <p:cNvSpPr txBox="1"/>
          <p:nvPr/>
        </p:nvSpPr>
        <p:spPr>
          <a:xfrm>
            <a:off x="17442144" y="4983351"/>
            <a:ext cx="5122887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Ad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display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&amp;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user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feedback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(clicks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or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not)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962ACB-5D1A-AD41-AEB2-B004702E9687}"/>
              </a:ext>
            </a:extLst>
          </p:cNvPr>
          <p:cNvSpPr txBox="1"/>
          <p:nvPr/>
        </p:nvSpPr>
        <p:spPr>
          <a:xfrm>
            <a:off x="13252834" y="6804806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Update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model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CCC6A550-8B1F-9245-9779-3E4EDDC1F942}"/>
              </a:ext>
            </a:extLst>
          </p:cNvPr>
          <p:cNvSpPr/>
          <p:nvPr/>
        </p:nvSpPr>
        <p:spPr>
          <a:xfrm>
            <a:off x="11838879" y="8834757"/>
            <a:ext cx="3481673" cy="1803767"/>
          </a:xfrm>
          <a:prstGeom prst="cloud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Convex?</a:t>
            </a:r>
          </a:p>
          <a:p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262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Outline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DED07A3-C209-D745-8980-C68CD7667789}"/>
              </a:ext>
            </a:extLst>
          </p:cNvPr>
          <p:cNvGraphicFramePr/>
          <p:nvPr>
            <p:extLst/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1926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Equivalence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DCD03F-B91B-BE42-8B11-24720D512268}"/>
              </a:ext>
            </a:extLst>
          </p:cNvPr>
          <p:cNvSpPr/>
          <p:nvPr/>
        </p:nvSpPr>
        <p:spPr>
          <a:xfrm>
            <a:off x="2065564" y="2337416"/>
            <a:ext cx="178389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FOBOS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1E334-F8D3-4949-90D7-B1C42FE87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2864729"/>
            <a:ext cx="9990594" cy="165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4ACAE-5F97-6440-AD69-548E40C16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675" y="4825205"/>
            <a:ext cx="10452203" cy="10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0506E9-D448-9642-B878-6E53454A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179" y="5089401"/>
            <a:ext cx="3750941" cy="5516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013822-608C-C347-9DBD-83E8CEDA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675" y="6358956"/>
            <a:ext cx="12154576" cy="1080000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6D22CAF-4DE5-3A4D-9A5A-00EEF5A90860}"/>
              </a:ext>
            </a:extLst>
          </p:cNvPr>
          <p:cNvSpPr/>
          <p:nvPr/>
        </p:nvSpPr>
        <p:spPr>
          <a:xfrm rot="5400000">
            <a:off x="4326559" y="4417998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CBB76F85-349C-4F46-B310-073056CD4DA8}"/>
              </a:ext>
            </a:extLst>
          </p:cNvPr>
          <p:cNvSpPr/>
          <p:nvPr/>
        </p:nvSpPr>
        <p:spPr>
          <a:xfrm rot="5400000">
            <a:off x="4326559" y="5916153"/>
            <a:ext cx="520198" cy="357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C90A2E-FDBF-B940-A2AD-D9DCB4FD2AC9}"/>
              </a:ext>
            </a:extLst>
          </p:cNvPr>
          <p:cNvSpPr/>
          <p:nvPr/>
        </p:nvSpPr>
        <p:spPr>
          <a:xfrm>
            <a:off x="2065563" y="7667556"/>
            <a:ext cx="1783897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RDA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1157D7-6CE4-1244-AF42-208A50E88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675" y="8327592"/>
            <a:ext cx="10360678" cy="1080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B1EABBD-86EE-8E43-AFF9-427A8525CD45}"/>
              </a:ext>
            </a:extLst>
          </p:cNvPr>
          <p:cNvSpPr/>
          <p:nvPr/>
        </p:nvSpPr>
        <p:spPr>
          <a:xfrm>
            <a:off x="2122714" y="9607617"/>
            <a:ext cx="2896961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dirty="0">
                <a:solidFill>
                  <a:srgbClr val="22222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FTRL-Proximal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6B5525E-F1A5-3D40-8C9D-0F9AED403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675" y="10577301"/>
            <a:ext cx="11725275" cy="12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0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General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Equivalence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7558DA-3724-C343-99C4-43C374BF2E78}"/>
              </a:ext>
            </a:extLst>
          </p:cNvPr>
          <p:cNvSpPr txBox="1"/>
          <p:nvPr/>
        </p:nvSpPr>
        <p:spPr>
          <a:xfrm>
            <a:off x="6598270" y="2468772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6F8DBB-22B4-D949-8576-45045133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2468772"/>
            <a:ext cx="19799669" cy="37605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A29871-CE14-D44E-83F6-B4C456CB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89" y="7149629"/>
            <a:ext cx="17609440" cy="45946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C950F66-A9E1-7B48-8732-FDC0B01F1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1547" y="6520979"/>
            <a:ext cx="2830835" cy="3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References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D7A00C-6851-234B-BF77-50E77189D160}"/>
              </a:ext>
            </a:extLst>
          </p:cNvPr>
          <p:cNvSpPr/>
          <p:nvPr/>
        </p:nvSpPr>
        <p:spPr>
          <a:xfrm>
            <a:off x="2122713" y="2623456"/>
            <a:ext cx="20530810" cy="9606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https://en.wikipedia.org/wiki/Probably_approximately_correct_learning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https://en.wikipedia.org/wiki/Online_machine_learning#Online_subgradient_descent_(OSD)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Langford etc._2009_Sparse Online Learning via Truncated Gradient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Duchi&amp;Singer_2009_Efﬁcient Online and Batch Learning Using Forward Backward Splitting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FOBOS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Xiao_2010_Dual Averaging Methods for Regularized Stochastic Learning and Online Optimization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McMahan_2011_Follow-the-Regularized-Leader and Mirror Descent: Equivalence Theorems and L1 Regularization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FOBOS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Shalev-Shwartz_2011_Online Learning and Online Convex Optimization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 etc._2013_Ad Click Prediction: a View from the Trenches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McMahan_2017_A Survey of Algorithms and Analysis for Adaptive Online Learning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adaptive-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ftrl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冯扬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_2014_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在线最优化求解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 Optimization)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McMahan_2014_online learning course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(https://courses.cs.washington.edu/courses/cse599s/14sp/index.html)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20E7B3-81A4-064F-8BFC-424667D9C6D7}"/>
              </a:ext>
            </a:extLst>
          </p:cNvPr>
          <p:cNvSpPr txBox="1"/>
          <p:nvPr/>
        </p:nvSpPr>
        <p:spPr>
          <a:xfrm>
            <a:off x="8133946" y="12694935"/>
            <a:ext cx="77009" cy="7848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352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dirty="0"/>
              <a:t>Preliminaries-convexity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113C31-BFE6-6D45-8D4A-BC9720CC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15" y="3333136"/>
            <a:ext cx="2176963" cy="2058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332247-F09F-894C-A181-282CBA45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471" y="3333136"/>
            <a:ext cx="2176963" cy="2058220"/>
          </a:xfrm>
          <a:prstGeom prst="rect">
            <a:avLst/>
          </a:prstGeom>
        </p:spPr>
      </p:pic>
      <p:sp>
        <p:nvSpPr>
          <p:cNvPr id="8" name="乘 7">
            <a:extLst>
              <a:ext uri="{FF2B5EF4-FFF2-40B4-BE49-F238E27FC236}">
                <a16:creationId xmlns:a16="http://schemas.microsoft.com/office/drawing/2014/main" id="{02AED6D7-29B6-E647-88BB-B55793B494EA}"/>
              </a:ext>
            </a:extLst>
          </p:cNvPr>
          <p:cNvSpPr>
            <a:spLocks noChangeAspect="1"/>
          </p:cNvSpPr>
          <p:nvPr/>
        </p:nvSpPr>
        <p:spPr>
          <a:xfrm>
            <a:off x="10120928" y="3770454"/>
            <a:ext cx="1120877" cy="1120877"/>
          </a:xfrm>
          <a:prstGeom prst="mathMultiply">
            <a:avLst>
              <a:gd name="adj1" fmla="val 7834"/>
            </a:avLst>
          </a:prstGeom>
          <a:solidFill>
            <a:srgbClr val="FF0000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DD4D8F-92F8-2B4E-87A8-51E6AC6E3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66" y="5860027"/>
            <a:ext cx="12248090" cy="28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D3D837-6471-BC41-8620-923C89702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666" y="2716979"/>
            <a:ext cx="12522728" cy="42886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1CB3B9-FE4F-FB43-8253-72173E8D9428}"/>
              </a:ext>
            </a:extLst>
          </p:cNvPr>
          <p:cNvGrpSpPr>
            <a:grpSpLocks noChangeAspect="1"/>
          </p:cNvGrpSpPr>
          <p:nvPr/>
        </p:nvGrpSpPr>
        <p:grpSpPr>
          <a:xfrm>
            <a:off x="14557631" y="2931409"/>
            <a:ext cx="9614032" cy="4257864"/>
            <a:chOff x="12928856" y="2810774"/>
            <a:chExt cx="10478406" cy="46406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9132E55-6AA6-F84D-9E07-F1612867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33402" y="2893620"/>
              <a:ext cx="8473860" cy="4406407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D3BF39C-B171-D041-B48F-BFED3694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44385" y="2810774"/>
              <a:ext cx="1160000" cy="360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88FB533-AD31-D74A-A80B-54D2515D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36247" y="7135411"/>
              <a:ext cx="939273" cy="252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8306ACB-168E-E64E-B810-5562B0D1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19718" y="7148602"/>
              <a:ext cx="939273" cy="252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6C16F78-2808-1641-BE00-258CE002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41994" y="7091452"/>
              <a:ext cx="2780000" cy="3600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BA09676-E9A7-9647-B282-1ADC8CC8A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928856" y="5111505"/>
              <a:ext cx="3780000" cy="36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ABC4D1C-07C9-9746-A628-F27DF686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455952" y="5639161"/>
              <a:ext cx="3280000" cy="36000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C920199-91C8-4340-A2C8-B6855EF643E8}"/>
              </a:ext>
            </a:extLst>
          </p:cNvPr>
          <p:cNvGrpSpPr/>
          <p:nvPr/>
        </p:nvGrpSpPr>
        <p:grpSpPr>
          <a:xfrm>
            <a:off x="17217533" y="8629027"/>
            <a:ext cx="4730638" cy="3760578"/>
            <a:chOff x="13803280" y="6276108"/>
            <a:chExt cx="5680364" cy="4572001"/>
          </a:xfrm>
        </p:grpSpPr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62D5ED24-BE2D-4E45-8F8D-654ECF61FE71}"/>
                </a:ext>
              </a:extLst>
            </p:cNvPr>
            <p:cNvCxnSpPr>
              <a:cxnSpLocks/>
            </p:cNvCxnSpPr>
            <p:nvPr/>
          </p:nvCxnSpPr>
          <p:spPr>
            <a:xfrm>
              <a:off x="13803280" y="8562109"/>
              <a:ext cx="5680364" cy="0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none" w="lg" len="lg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74D49D5B-D22E-3B4F-85A1-E38E1B2FD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3462" y="6276108"/>
              <a:ext cx="0" cy="4572001"/>
            </a:xfrm>
            <a:prstGeom prst="straightConnector1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none" w="lg" len="lg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6C0F7DC0-AD21-064B-85DA-33CC37332C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56727" y="6816436"/>
              <a:ext cx="1690255" cy="1745673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AD367A08-6AE4-BA44-8707-6BF76ABBFF89}"/>
                </a:ext>
              </a:extLst>
            </p:cNvPr>
            <p:cNvCxnSpPr>
              <a:cxnSpLocks/>
            </p:cNvCxnSpPr>
            <p:nvPr/>
          </p:nvCxnSpPr>
          <p:spPr>
            <a:xfrm>
              <a:off x="14382927" y="6830792"/>
              <a:ext cx="1447272" cy="1731317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7DC35112-7E55-2E42-B0DD-17D6E20E7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16127" y="8562111"/>
              <a:ext cx="1664038" cy="1"/>
            </a:xfrm>
            <a:prstGeom prst="line">
              <a:avLst/>
            </a:prstGeom>
            <a:noFill/>
            <a:ln w="4445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E1AB7631-3456-3342-9B6F-7B1BCCF08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2179" y="10586966"/>
            <a:ext cx="861791" cy="23121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0A1268F-741E-894F-B978-5293DF872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8107" y="10591941"/>
            <a:ext cx="861791" cy="23121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990DA5E2-FB78-714E-830F-EA0974C33B60}"/>
              </a:ext>
            </a:extLst>
          </p:cNvPr>
          <p:cNvSpPr txBox="1"/>
          <p:nvPr/>
        </p:nvSpPr>
        <p:spPr>
          <a:xfrm>
            <a:off x="18893843" y="2931409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Strictly</a:t>
            </a:r>
            <a:r>
              <a:rPr lang="zh-CN" altLang="en-US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2127C8-E292-6748-BD24-9ED6B940C72B}"/>
              </a:ext>
            </a:extLst>
          </p:cNvPr>
          <p:cNvSpPr txBox="1"/>
          <p:nvPr/>
        </p:nvSpPr>
        <p:spPr>
          <a:xfrm>
            <a:off x="20180831" y="11648670"/>
            <a:ext cx="321128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Convex</a:t>
            </a:r>
            <a:endParaRPr kumimoji="0" lang="zh-CN" altLang="en-US" sz="32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780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dirty="0"/>
              <a:t>Preliminaries-convexity &amp; sub-gradients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D45941-3A79-1B4D-8D99-9BEC7D3534AB}"/>
              </a:ext>
            </a:extLst>
          </p:cNvPr>
          <p:cNvSpPr txBox="1"/>
          <p:nvPr/>
        </p:nvSpPr>
        <p:spPr>
          <a:xfrm>
            <a:off x="2122713" y="2542804"/>
            <a:ext cx="10324925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CN" altLang="en-US" sz="4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  <a:sym typeface="Helvetica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C270D5-62F6-8F49-9E04-FA1E63C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3" y="3600962"/>
            <a:ext cx="13375764" cy="12591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7FEE86-191B-6142-8478-46143E80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821" y="2177143"/>
            <a:ext cx="5274986" cy="3440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96B2A1-143D-E44C-A221-CA6C182AE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13" y="6747216"/>
            <a:ext cx="12056673" cy="4300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D4178D-E719-3F40-B14A-74F7ABFDC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6084" y="5561877"/>
            <a:ext cx="8254182" cy="39696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1311300-E147-1747-B4DE-3B1C22784AF6}"/>
              </a:ext>
            </a:extLst>
          </p:cNvPr>
          <p:cNvSpPr txBox="1"/>
          <p:nvPr/>
        </p:nvSpPr>
        <p:spPr>
          <a:xfrm>
            <a:off x="7824314" y="5047964"/>
            <a:ext cx="5537725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First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kumimoji="0" lang="en-US" altLang="zh-CN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order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  <a:r>
              <a:rPr lang="en-US" altLang="zh-CN" sz="3200" b="1" dirty="0" err="1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taylor</a:t>
            </a:r>
            <a:r>
              <a:rPr lang="zh-CN" altLang="en-US" sz="32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expansion</a:t>
            </a:r>
            <a:r>
              <a:rPr kumimoji="0" lang="zh-CN" altLang="en-US" sz="32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sym typeface="Helvetica Light"/>
              </a:rPr>
              <a:t>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D326E26-88A5-3749-8C3E-E0AB6B9FC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6084" y="6772616"/>
            <a:ext cx="8699791" cy="26167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0C6EEB-8F16-5648-A87A-6CF3FE940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9386" y="9815752"/>
            <a:ext cx="8842246" cy="31191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3D66B57-3755-7743-BFBF-5651C056A361}"/>
              </a:ext>
            </a:extLst>
          </p:cNvPr>
          <p:cNvSpPr/>
          <p:nvPr/>
        </p:nvSpPr>
        <p:spPr>
          <a:xfrm>
            <a:off x="1727199" y="6324600"/>
            <a:ext cx="21785373" cy="6705600"/>
          </a:xfrm>
          <a:prstGeom prst="rect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dash"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08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22714" y="555171"/>
            <a:ext cx="17667515" cy="1621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5pPr>
            <a:lvl6pPr marL="0" marR="0" indent="11430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6pPr>
            <a:lvl7pPr marL="0" marR="0" indent="1371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7pPr>
            <a:lvl8pPr marL="0" marR="0" indent="1600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8pPr>
            <a:lvl9pPr marL="0" marR="0" indent="1828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F88719"/>
                </a:solidFill>
                <a:uFillTx/>
                <a:latin typeface="FZLanTingHeiS-L-GB"/>
                <a:ea typeface="FZLanTingHeiS-L-GB"/>
                <a:cs typeface="FZLanTingHeiS-L-GB"/>
                <a:sym typeface="FZLanTingHeiS-L-GB"/>
              </a:defRPr>
            </a:lvl9pPr>
          </a:lstStyle>
          <a:p>
            <a:pPr hangingPunct="1"/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Online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Convex</a:t>
            </a:r>
            <a:r>
              <a:rPr lang="zh-CN" altLang="en-US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5400" b="1" dirty="0">
                <a:latin typeface="DengXian" panose="02010600030101010101" pitchFamily="2" charset="-122"/>
                <a:ea typeface="DengXian" panose="02010600030101010101" pitchFamily="2" charset="-122"/>
              </a:rPr>
              <a:t>Optimization</a:t>
            </a:r>
            <a:endParaRPr lang="zh-CN" altLang="en-US" sz="5400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206E41-12A4-584F-BE92-2B4237BD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016045"/>
            <a:ext cx="14721172" cy="4535129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7D46281E-05C5-A949-BCB2-D07965AD04C1}"/>
              </a:ext>
            </a:extLst>
          </p:cNvPr>
          <p:cNvCxnSpPr/>
          <p:nvPr/>
        </p:nvCxnSpPr>
        <p:spPr>
          <a:xfrm>
            <a:off x="8406581" y="4866968"/>
            <a:ext cx="138634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700B51E-3BAF-FD42-8ABD-786A85BB59E9}"/>
              </a:ext>
            </a:extLst>
          </p:cNvPr>
          <p:cNvCxnSpPr/>
          <p:nvPr/>
        </p:nvCxnSpPr>
        <p:spPr>
          <a:xfrm>
            <a:off x="15225252" y="6258232"/>
            <a:ext cx="1386348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60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46521</TotalTime>
  <Words>1267</Words>
  <Application>Microsoft Macintosh PowerPoint</Application>
  <PresentationFormat>自定义</PresentationFormat>
  <Paragraphs>232</Paragraphs>
  <Slides>63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DengXian</vt:lpstr>
      <vt:lpstr>Microsoft YaHei</vt:lpstr>
      <vt:lpstr>FZLanTingHeiS-L-GB</vt:lpstr>
      <vt:lpstr>Kaiti TC</vt:lpstr>
      <vt:lpstr>Songti SC</vt:lpstr>
      <vt:lpstr>Arial</vt:lpstr>
      <vt:lpstr>Cambria Math</vt:lpstr>
      <vt:lpstr>Helvetica Light</vt:lpstr>
      <vt:lpstr>Helvetica Neue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王小菊(人力行政部)</dc:creator>
  <cp:lastModifiedBy>Microsoft Office 用户</cp:lastModifiedBy>
  <cp:revision>1995</cp:revision>
  <dcterms:modified xsi:type="dcterms:W3CDTF">2018-11-15T06:25:58Z</dcterms:modified>
</cp:coreProperties>
</file>